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7" r:id="rId3"/>
    <p:sldId id="257" r:id="rId4"/>
    <p:sldId id="293" r:id="rId5"/>
    <p:sldId id="289" r:id="rId6"/>
    <p:sldId id="290" r:id="rId7"/>
    <p:sldId id="292" r:id="rId8"/>
    <p:sldId id="259" r:id="rId9"/>
    <p:sldId id="260" r:id="rId10"/>
    <p:sldId id="265" r:id="rId11"/>
    <p:sldId id="266" r:id="rId12"/>
    <p:sldId id="267" r:id="rId13"/>
    <p:sldId id="268" r:id="rId14"/>
    <p:sldId id="271" r:id="rId15"/>
    <p:sldId id="261" r:id="rId16"/>
    <p:sldId id="269" r:id="rId17"/>
    <p:sldId id="270" r:id="rId18"/>
    <p:sldId id="262" r:id="rId19"/>
    <p:sldId id="272" r:id="rId20"/>
    <p:sldId id="273" r:id="rId21"/>
    <p:sldId id="274" r:id="rId22"/>
    <p:sldId id="275" r:id="rId23"/>
    <p:sldId id="276" r:id="rId24"/>
    <p:sldId id="263" r:id="rId25"/>
    <p:sldId id="277" r:id="rId26"/>
    <p:sldId id="278" r:id="rId27"/>
    <p:sldId id="279" r:id="rId28"/>
    <p:sldId id="280" r:id="rId29"/>
    <p:sldId id="281" r:id="rId30"/>
    <p:sldId id="282" r:id="rId31"/>
    <p:sldId id="283" r:id="rId32"/>
    <p:sldId id="284" r:id="rId33"/>
    <p:sldId id="285" r:id="rId34"/>
    <p:sldId id="286" r:id="rId35"/>
    <p:sldId id="294" r:id="rId36"/>
    <p:sldId id="295" r:id="rId37"/>
    <p:sldId id="296" r:id="rId38"/>
    <p:sldId id="301" r:id="rId39"/>
    <p:sldId id="297" r:id="rId40"/>
    <p:sldId id="298" r:id="rId41"/>
    <p:sldId id="299"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86"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8CD5E-3DC6-4031-AAF9-0A686888BB51}" type="datetimeFigureOut">
              <a:rPr lang="en-IN" smtClean="0"/>
              <a:pPr/>
              <a:t>11/28/2011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BF032-7AFD-4524-884D-A765B269DCD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9ABF032-7AFD-4524-884D-A765B269DCDE}"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9ABF032-7AFD-4524-884D-A765B269DCDE}" type="slidenum">
              <a:rPr lang="en-IN" smtClean="0"/>
              <a:pPr/>
              <a:t>34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lstStyle/>
          <a:p>
            <a:r>
              <a:rPr lang="en-US" dirty="0" smtClean="0"/>
              <a:t>Institutional Repositories</a:t>
            </a:r>
            <a:endParaRPr lang="en-IN" dirty="0"/>
          </a:p>
        </p:txBody>
      </p:sp>
      <p:sp>
        <p:nvSpPr>
          <p:cNvPr id="3" name="Subtitle 2"/>
          <p:cNvSpPr>
            <a:spLocks noGrp="1"/>
          </p:cNvSpPr>
          <p:nvPr>
            <p:ph type="subTitle" idx="1"/>
          </p:nvPr>
        </p:nvSpPr>
        <p:spPr>
          <a:xfrm>
            <a:off x="1371600" y="3200400"/>
            <a:ext cx="6400800" cy="1752600"/>
          </a:xfrm>
        </p:spPr>
        <p:txBody>
          <a:bodyPr/>
          <a:lstStyle/>
          <a:p>
            <a:r>
              <a:rPr lang="en-US" dirty="0" err="1" smtClean="0"/>
              <a:t>Dr.G.SAROJA</a:t>
            </a:r>
            <a:endParaRPr lang="en-US" dirty="0" smtClean="0"/>
          </a:p>
          <a:p>
            <a:r>
              <a:rPr lang="en-US" dirty="0" smtClean="0"/>
              <a:t>Asst. Professor</a:t>
            </a:r>
          </a:p>
          <a:p>
            <a:r>
              <a:rPr lang="en-US" dirty="0" smtClean="0"/>
              <a:t>DLIS, BRAOU</a:t>
            </a: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CHARACTERISITICS OF IR – INSTITUTIONAL </a:t>
            </a:r>
            <a:endParaRPr lang="en-IN" dirty="0"/>
          </a:p>
        </p:txBody>
      </p:sp>
      <p:sp>
        <p:nvSpPr>
          <p:cNvPr id="3" name="Content Placeholder 2"/>
          <p:cNvSpPr>
            <a:spLocks noGrp="1"/>
          </p:cNvSpPr>
          <p:nvPr>
            <p:ph idx="1"/>
          </p:nvPr>
        </p:nvSpPr>
        <p:spPr/>
        <p:txBody>
          <a:bodyPr/>
          <a:lstStyle/>
          <a:p>
            <a:r>
              <a:rPr lang="en-US" dirty="0" smtClean="0"/>
              <a:t>Institutional Repository should focus on the content created by its constituent members. The materials could be of any one of the digital output including preprints, journal articles, lectures, learning objects and data sets etc.</a:t>
            </a:r>
          </a:p>
          <a:p>
            <a:pPr>
              <a:buNone/>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IR</a:t>
            </a:r>
            <a:endParaRPr lang="en-IN"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The content should be scholarly in nature. When the material is openly accessible by the members of the community, the content should facilitate and promote further research and add to the knowledge base. The materials included in an IR can be peer reviewed journal articles, project reports funded by govt. agencies,  computer programs, art works – virtually any digital material the institution wishes to preserve for the future use.</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IR</a:t>
            </a:r>
            <a:endParaRPr lang="en-IN" dirty="0"/>
          </a:p>
        </p:txBody>
      </p:sp>
      <p:sp>
        <p:nvSpPr>
          <p:cNvPr id="3" name="Content Placeholder 2"/>
          <p:cNvSpPr>
            <a:spLocks noGrp="1"/>
          </p:cNvSpPr>
          <p:nvPr>
            <p:ph idx="1"/>
          </p:nvPr>
        </p:nvSpPr>
        <p:spPr>
          <a:xfrm>
            <a:off x="381000" y="1295400"/>
            <a:ext cx="8610600" cy="5105400"/>
          </a:xfrm>
        </p:spPr>
        <p:txBody>
          <a:bodyPr>
            <a:normAutofit fontScale="70000" lnSpcReduction="20000"/>
          </a:bodyPr>
          <a:lstStyle/>
          <a:p>
            <a:pPr algn="just"/>
            <a:r>
              <a:rPr lang="en-US" dirty="0" smtClean="0"/>
              <a:t>While creating IR the institution must develop policies to ensure that the infrastructure used to develop IR is scalable. That is, every year, lot of material will be added to the IR. Eventually, the IR should be able to store large volume of data may be in terra bytes. (</a:t>
            </a:r>
            <a:r>
              <a:rPr lang="en-US" b="1" dirty="0" smtClean="0"/>
              <a:t>Cumulative</a:t>
            </a:r>
            <a:r>
              <a:rPr lang="en-US" dirty="0" smtClean="0"/>
              <a:t>)</a:t>
            </a:r>
          </a:p>
          <a:p>
            <a:pPr algn="just"/>
            <a:r>
              <a:rPr lang="en-US" dirty="0" smtClean="0"/>
              <a:t>Once the material is deposited in the IR it can not be withdrawn unless in certain cases such as copyright infringements or plagiarism etc. However, the institutions </a:t>
            </a:r>
            <a:r>
              <a:rPr lang="en-IN" dirty="0" smtClean="0"/>
              <a:t>must develop criteria and policies—and implement rights management systems—for allowing access to a repository’s content, both inside the institution and from outside, that balance the goal of the broadest available access with the reality of encouraging faculty participation. </a:t>
            </a:r>
          </a:p>
          <a:p>
            <a:r>
              <a:rPr lang="en-IN" dirty="0" smtClean="0"/>
              <a:t>(</a:t>
            </a:r>
            <a:r>
              <a:rPr lang="en-IN" b="1" dirty="0" smtClean="0"/>
              <a:t>perpetual</a:t>
            </a:r>
            <a:r>
              <a:rPr lang="en-IN" dirty="0" smtClean="0"/>
              <a:t>) IR ‘s aim to preserve and make accessible digital content on a long-term basis. The Inst. Therefore should set some standards for submission of materials by its members like – simplifying the content submission in specified file formats.</a:t>
            </a:r>
          </a:p>
          <a:p>
            <a:pPr algn="just"/>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IR</a:t>
            </a:r>
            <a:endParaRPr lang="en-IN" dirty="0"/>
          </a:p>
        </p:txBody>
      </p:sp>
      <p:sp>
        <p:nvSpPr>
          <p:cNvPr id="3" name="Content Placeholder 2"/>
          <p:cNvSpPr>
            <a:spLocks noGrp="1"/>
          </p:cNvSpPr>
          <p:nvPr>
            <p:ph idx="1"/>
          </p:nvPr>
        </p:nvSpPr>
        <p:spPr/>
        <p:txBody>
          <a:bodyPr>
            <a:normAutofit fontScale="77500" lnSpcReduction="20000"/>
          </a:bodyPr>
          <a:lstStyle/>
          <a:p>
            <a:r>
              <a:rPr lang="en-US" b="1" dirty="0" smtClean="0"/>
              <a:t>Inter-operable: (the ability to exchange and use information) </a:t>
            </a:r>
            <a:r>
              <a:rPr lang="en-IN" dirty="0" smtClean="0"/>
              <a:t>"Interoperability is the ability of multiple systems with different hardware and software platforms, data structures, and interfaces to exchange data with minimal loss of content and functionality" [</a:t>
            </a:r>
            <a:r>
              <a:rPr lang="en-IN" dirty="0" smtClean="0">
                <a:hlinkClick r:id="" action="ppaction://hlinkfile"/>
              </a:rPr>
              <a:t>NISO</a:t>
            </a:r>
            <a:r>
              <a:rPr lang="en-IN" dirty="0" smtClean="0"/>
              <a:t>, 2004]. </a:t>
            </a:r>
            <a:endParaRPr lang="en-US" b="1" dirty="0" smtClean="0"/>
          </a:p>
          <a:p>
            <a:pPr algn="just">
              <a:buNone/>
            </a:pPr>
            <a:r>
              <a:rPr lang="en-US" dirty="0" smtClean="0"/>
              <a:t>In order to increase the repository access and visibility to broader research community, the IT should be able to support interoperability in order to provide access via multiple search engines and other discovery tools. It is not compulsory to implement searching and indexing functionality but IR should maintain and expose metadata, allowing other services to harvest and search the content.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lstStyle/>
          <a:p>
            <a:r>
              <a:rPr lang="en-US" dirty="0" smtClean="0"/>
              <a:t>Why Institutional Repositories?</a:t>
            </a:r>
            <a:endParaRPr lang="en-IN" dirty="0"/>
          </a:p>
        </p:txBody>
      </p:sp>
      <p:sp>
        <p:nvSpPr>
          <p:cNvPr id="3" name="Content Placeholder 2"/>
          <p:cNvSpPr>
            <a:spLocks noGrp="1"/>
          </p:cNvSpPr>
          <p:nvPr>
            <p:ph idx="1"/>
          </p:nvPr>
        </p:nvSpPr>
        <p:spPr>
          <a:xfrm>
            <a:off x="533400" y="1295400"/>
            <a:ext cx="8229600" cy="5181600"/>
          </a:xfrm>
        </p:spPr>
        <p:txBody>
          <a:bodyPr>
            <a:normAutofit/>
          </a:bodyPr>
          <a:lstStyle/>
          <a:p>
            <a:pPr algn="just"/>
            <a:r>
              <a:rPr lang="en-US" dirty="0" smtClean="0"/>
              <a:t>Institution’s visibility: IR not only serves as an indicator of quality in teaching and research but also enhances its opportunities to attract funding and advancement of research. </a:t>
            </a:r>
          </a:p>
          <a:p>
            <a:pPr algn="just"/>
            <a:r>
              <a:rPr lang="en-US" dirty="0" smtClean="0"/>
              <a:t>Digital Preservation: With the advent of robust technology, IR facilitates long term preservation of the digital content.</a:t>
            </a:r>
          </a:p>
          <a:p>
            <a:pPr algn="just"/>
            <a:r>
              <a:rPr lang="en-US" dirty="0" smtClean="0"/>
              <a:t>Open Access: </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INSTITUTIONAL REPOSITORIES</a:t>
            </a:r>
            <a:endParaRPr lang="en-IN" dirty="0"/>
          </a:p>
        </p:txBody>
      </p:sp>
      <p:sp>
        <p:nvSpPr>
          <p:cNvPr id="3" name="Content Placeholder 2"/>
          <p:cNvSpPr>
            <a:spLocks noGrp="1"/>
          </p:cNvSpPr>
          <p:nvPr>
            <p:ph idx="1"/>
          </p:nvPr>
        </p:nvSpPr>
        <p:spPr/>
        <p:txBody>
          <a:bodyPr/>
          <a:lstStyle/>
          <a:p>
            <a:pPr>
              <a:lnSpc>
                <a:spcPct val="80000"/>
              </a:lnSpc>
            </a:pPr>
            <a:r>
              <a:rPr lang="en-GB" sz="2400" b="1" dirty="0" smtClean="0">
                <a:solidFill>
                  <a:schemeClr val="folHlink"/>
                </a:solidFill>
              </a:rPr>
              <a:t>For the Individual</a:t>
            </a:r>
          </a:p>
          <a:p>
            <a:pPr lvl="1">
              <a:lnSpc>
                <a:spcPct val="80000"/>
              </a:lnSpc>
            </a:pPr>
            <a:r>
              <a:rPr lang="en-GB" sz="2000" dirty="0" smtClean="0">
                <a:solidFill>
                  <a:schemeClr val="folHlink"/>
                </a:solidFill>
              </a:rPr>
              <a:t>Provide a central archive of their work</a:t>
            </a:r>
          </a:p>
          <a:p>
            <a:pPr lvl="1">
              <a:lnSpc>
                <a:spcPct val="80000"/>
              </a:lnSpc>
            </a:pPr>
            <a:r>
              <a:rPr lang="en-GB" sz="2000" dirty="0" smtClean="0">
                <a:solidFill>
                  <a:schemeClr val="folHlink"/>
                </a:solidFill>
              </a:rPr>
              <a:t>Increase the dissemination and impact of their research</a:t>
            </a:r>
          </a:p>
          <a:p>
            <a:pPr lvl="1">
              <a:lnSpc>
                <a:spcPct val="80000"/>
              </a:lnSpc>
            </a:pPr>
            <a:r>
              <a:rPr lang="en-GB" sz="2000" dirty="0" smtClean="0">
                <a:solidFill>
                  <a:schemeClr val="folHlink"/>
                </a:solidFill>
              </a:rPr>
              <a:t>Acts as a full CV</a:t>
            </a:r>
          </a:p>
          <a:p>
            <a:pPr>
              <a:lnSpc>
                <a:spcPct val="80000"/>
              </a:lnSpc>
            </a:pPr>
            <a:r>
              <a:rPr lang="en-GB" sz="2400" b="1" dirty="0" smtClean="0">
                <a:solidFill>
                  <a:schemeClr val="folHlink"/>
                </a:solidFill>
              </a:rPr>
              <a:t>For the Institution</a:t>
            </a:r>
          </a:p>
          <a:p>
            <a:pPr lvl="1">
              <a:lnSpc>
                <a:spcPct val="80000"/>
              </a:lnSpc>
            </a:pPr>
            <a:r>
              <a:rPr lang="en-GB" sz="2000" dirty="0" smtClean="0">
                <a:solidFill>
                  <a:schemeClr val="folHlink"/>
                </a:solidFill>
              </a:rPr>
              <a:t>Increases visibility and prestige</a:t>
            </a:r>
          </a:p>
          <a:p>
            <a:pPr lvl="1">
              <a:lnSpc>
                <a:spcPct val="80000"/>
              </a:lnSpc>
            </a:pPr>
            <a:r>
              <a:rPr lang="en-GB" sz="2000" dirty="0" smtClean="0">
                <a:solidFill>
                  <a:schemeClr val="folHlink"/>
                </a:solidFill>
              </a:rPr>
              <a:t>Acts as an advertisement to funding sources, potential new faculty and students, etc.</a:t>
            </a:r>
          </a:p>
          <a:p>
            <a:pPr>
              <a:lnSpc>
                <a:spcPct val="80000"/>
              </a:lnSpc>
            </a:pPr>
            <a:r>
              <a:rPr lang="en-GB" sz="2400" b="1" dirty="0" smtClean="0">
                <a:solidFill>
                  <a:schemeClr val="folHlink"/>
                </a:solidFill>
              </a:rPr>
              <a:t>For Society</a:t>
            </a:r>
            <a:endParaRPr lang="en-GB" sz="2400" dirty="0" smtClean="0">
              <a:solidFill>
                <a:schemeClr val="folHlink"/>
              </a:solidFill>
            </a:endParaRPr>
          </a:p>
          <a:p>
            <a:pPr lvl="1">
              <a:lnSpc>
                <a:spcPct val="80000"/>
              </a:lnSpc>
            </a:pPr>
            <a:r>
              <a:rPr lang="en-GB" sz="2000" dirty="0" smtClean="0">
                <a:solidFill>
                  <a:schemeClr val="folHlink"/>
                </a:solidFill>
              </a:rPr>
              <a:t>Provide access to the world’s research</a:t>
            </a:r>
          </a:p>
          <a:p>
            <a:pPr lvl="1">
              <a:lnSpc>
                <a:spcPct val="80000"/>
              </a:lnSpc>
            </a:pPr>
            <a:r>
              <a:rPr lang="en-GB" sz="2000" dirty="0" smtClean="0">
                <a:solidFill>
                  <a:schemeClr val="folHlink"/>
                </a:solidFill>
              </a:rPr>
              <a:t>Ensures long-term preservation of institutes’ academic output</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INSTITUTIONAL REPOSITORIES</a:t>
            </a:r>
            <a:endParaRPr lang="en-IN" dirty="0"/>
          </a:p>
        </p:txBody>
      </p:sp>
      <p:sp>
        <p:nvSpPr>
          <p:cNvPr id="3" name="Content Placeholder 2"/>
          <p:cNvSpPr>
            <a:spLocks noGrp="1"/>
          </p:cNvSpPr>
          <p:nvPr>
            <p:ph idx="1"/>
          </p:nvPr>
        </p:nvSpPr>
        <p:spPr/>
        <p:txBody>
          <a:bodyPr/>
          <a:lstStyle/>
          <a:p>
            <a:pPr>
              <a:lnSpc>
                <a:spcPct val="90000"/>
              </a:lnSpc>
            </a:pPr>
            <a:r>
              <a:rPr lang="en-US" sz="3600" b="1" dirty="0" smtClean="0"/>
              <a:t>Individual Benefits</a:t>
            </a:r>
          </a:p>
          <a:p>
            <a:pPr lvl="1">
              <a:lnSpc>
                <a:spcPct val="90000"/>
              </a:lnSpc>
            </a:pPr>
            <a:r>
              <a:rPr lang="en-US" sz="3200" dirty="0" smtClean="0"/>
              <a:t>Wider distribution</a:t>
            </a:r>
          </a:p>
          <a:p>
            <a:pPr lvl="1">
              <a:lnSpc>
                <a:spcPct val="90000"/>
              </a:lnSpc>
            </a:pPr>
            <a:r>
              <a:rPr lang="en-US" sz="3200" dirty="0" smtClean="0"/>
              <a:t>Showcase</a:t>
            </a:r>
          </a:p>
          <a:p>
            <a:pPr lvl="1">
              <a:lnSpc>
                <a:spcPct val="90000"/>
              </a:lnSpc>
            </a:pPr>
            <a:r>
              <a:rPr lang="en-US" sz="3200" dirty="0" smtClean="0"/>
              <a:t>Safekeeping</a:t>
            </a:r>
          </a:p>
          <a:p>
            <a:pPr lvl="1">
              <a:lnSpc>
                <a:spcPct val="90000"/>
              </a:lnSpc>
            </a:pPr>
            <a:r>
              <a:rPr lang="en-US" sz="3200" dirty="0" smtClean="0"/>
              <a:t>Lowers technology barrier</a:t>
            </a:r>
          </a:p>
          <a:p>
            <a:pPr lvl="1">
              <a:lnSpc>
                <a:spcPct val="90000"/>
              </a:lnSpc>
            </a:pPr>
            <a:r>
              <a:rPr lang="en-US" sz="3200" dirty="0" smtClean="0"/>
              <a:t>Time</a:t>
            </a:r>
          </a:p>
          <a:p>
            <a:pPr lvl="1">
              <a:lnSpc>
                <a:spcPct val="90000"/>
              </a:lnSpc>
            </a:pPr>
            <a:r>
              <a:rPr lang="en-US" sz="3200" dirty="0" smtClean="0"/>
              <a:t>Persistent URLs</a:t>
            </a:r>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INSTITUTIONAL REPOSITORIES</a:t>
            </a:r>
            <a:endParaRPr lang="en-IN" dirty="0"/>
          </a:p>
        </p:txBody>
      </p:sp>
      <p:sp>
        <p:nvSpPr>
          <p:cNvPr id="3" name="Content Placeholder 2"/>
          <p:cNvSpPr>
            <a:spLocks noGrp="1"/>
          </p:cNvSpPr>
          <p:nvPr>
            <p:ph idx="1"/>
          </p:nvPr>
        </p:nvSpPr>
        <p:spPr/>
        <p:txBody>
          <a:bodyPr/>
          <a:lstStyle/>
          <a:p>
            <a:r>
              <a:rPr lang="en-US" sz="3600" b="1" dirty="0" smtClean="0"/>
              <a:t>Institutional Benefits</a:t>
            </a:r>
          </a:p>
          <a:p>
            <a:pPr lvl="1"/>
            <a:r>
              <a:rPr lang="en-US" sz="3200" dirty="0" smtClean="0"/>
              <a:t>Stewardship of scholarly output</a:t>
            </a:r>
          </a:p>
          <a:p>
            <a:pPr lvl="1"/>
            <a:r>
              <a:rPr lang="en-US" sz="3200" dirty="0" smtClean="0"/>
              <a:t>Efficiencies through centralization</a:t>
            </a:r>
          </a:p>
          <a:p>
            <a:pPr lvl="1"/>
            <a:r>
              <a:rPr lang="en-US" sz="3200" dirty="0" smtClean="0"/>
              <a:t>Showcase</a:t>
            </a:r>
          </a:p>
          <a:p>
            <a:pPr lvl="1"/>
            <a:r>
              <a:rPr lang="en-US" sz="3200" dirty="0" smtClean="0"/>
              <a:t>Proactive response to scholarly communication crisis/open access movement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3200" dirty="0" smtClean="0"/>
              <a:t/>
            </a:r>
            <a:br>
              <a:rPr lang="en-US" sz="3200" dirty="0" smtClean="0"/>
            </a:br>
            <a:r>
              <a:rPr lang="en-US" sz="3200" dirty="0" smtClean="0"/>
              <a:t>Examples of IR : Univ. of California </a:t>
            </a:r>
            <a:r>
              <a:rPr lang="en-US" sz="3200" dirty="0" err="1" smtClean="0"/>
              <a:t>eScholarship</a:t>
            </a:r>
            <a:r>
              <a:rPr lang="en-US" sz="3200" dirty="0" smtClean="0"/>
              <a:t> Repository : http://escholarship.org/</a:t>
            </a:r>
            <a:br>
              <a:rPr lang="en-US" sz="3200" dirty="0" smtClean="0"/>
            </a:br>
            <a:endParaRPr lang="en-IN"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
            </a:r>
            <a:br>
              <a:rPr lang="en-US" sz="3200" dirty="0" smtClean="0"/>
            </a:br>
            <a:r>
              <a:rPr lang="en-US" sz="3200" dirty="0" smtClean="0"/>
              <a:t>Examples of IR : Project SHERPA – UK</a:t>
            </a:r>
            <a:br>
              <a:rPr lang="en-US" sz="3200" dirty="0" smtClean="0"/>
            </a:br>
            <a:r>
              <a:rPr lang="en-US" sz="3200" dirty="0" smtClean="0"/>
              <a:t>http://www.sherpa.ac.uk/</a:t>
            </a:r>
            <a:br>
              <a:rPr lang="en-US" sz="3200" dirty="0" smtClean="0"/>
            </a:br>
            <a:endParaRPr lang="en-IN"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 y="1143000"/>
            <a:ext cx="9144001"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lstStyle/>
          <a:p>
            <a:pPr>
              <a:buNone/>
            </a:pPr>
            <a:r>
              <a:rPr lang="en-US" dirty="0" smtClean="0"/>
              <a:t>Research is the primary function of Academic &amp; Research institutions and they are producers of primary research</a:t>
            </a:r>
          </a:p>
          <a:p>
            <a:r>
              <a:rPr lang="en-US" dirty="0" smtClean="0"/>
              <a:t>Research degrees </a:t>
            </a:r>
          </a:p>
          <a:p>
            <a:r>
              <a:rPr lang="en-US" dirty="0" smtClean="0"/>
              <a:t>Research projects</a:t>
            </a:r>
          </a:p>
          <a:p>
            <a:r>
              <a:rPr lang="en-US" dirty="0" smtClean="0"/>
              <a:t>Publications</a:t>
            </a:r>
          </a:p>
          <a:p>
            <a:r>
              <a:rPr lang="en-US" dirty="0" smtClean="0"/>
              <a:t>Conference proceedings etc.</a:t>
            </a:r>
          </a:p>
          <a:p>
            <a:pPr>
              <a:buNone/>
            </a:pPr>
            <a:endParaRPr lang="en-US" dirty="0" smtClean="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Examples of IR : Cornell Industrial and Labor Relations School  http://digitalcommons.ilr.cornell.edu/</a:t>
            </a:r>
            <a:endParaRPr lang="en-IN" sz="28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0" y="1600200"/>
            <a:ext cx="9143999" cy="5257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Examples of IR :University of </a:t>
            </a:r>
            <a:r>
              <a:rPr lang="en-US" sz="3200" dirty="0" err="1" smtClean="0"/>
              <a:t>Massachusets</a:t>
            </a:r>
            <a:r>
              <a:rPr lang="en-US" sz="3200" dirty="0" smtClean="0"/>
              <a:t/>
            </a:r>
            <a:br>
              <a:rPr lang="en-US" sz="3200" dirty="0" smtClean="0"/>
            </a:br>
            <a:r>
              <a:rPr lang="en-US" sz="3200" dirty="0" smtClean="0"/>
              <a:t>http://scholarworks.umass.edu/</a:t>
            </a:r>
            <a:br>
              <a:rPr lang="en-US" sz="3200" dirty="0" smtClean="0"/>
            </a:br>
            <a:endParaRPr lang="en-IN"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600200"/>
            <a:ext cx="91439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Digital Commons at University of Maryland Law: http://digitalcommons.law.umaryland.edu/</a:t>
            </a:r>
            <a:br>
              <a:rPr lang="en-US" sz="3100" dirty="0" smtClean="0"/>
            </a:br>
            <a:endParaRPr lang="en-IN" sz="31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47800"/>
            <a:ext cx="9143999" cy="5410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Research in India</a:t>
            </a:r>
            <a:br>
              <a:rPr lang="en-US" dirty="0" smtClean="0"/>
            </a:br>
            <a:endParaRPr lang="en-IN"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a:buFontTx/>
              <a:buChar char="•"/>
            </a:pPr>
            <a:r>
              <a:rPr lang="en-US" dirty="0" smtClean="0"/>
              <a:t>The third largest scientific and technical manpower in the world</a:t>
            </a:r>
          </a:p>
          <a:p>
            <a:pPr>
              <a:buFontTx/>
              <a:buChar char="•"/>
            </a:pPr>
            <a:r>
              <a:rPr lang="en-US" dirty="0" smtClean="0"/>
              <a:t>Exclusive Government Departments for Science &amp; Technology, Atomic Energy, Space, Electronics, Oceanography, Biotechnology… </a:t>
            </a:r>
          </a:p>
          <a:p>
            <a:pPr>
              <a:buFontTx/>
              <a:buChar char="•"/>
            </a:pPr>
            <a:r>
              <a:rPr lang="en-US" dirty="0" smtClean="0"/>
              <a:t>Over 300 Research Laboratories belonging to CSIR, ICMR, ICAR, ICSSR, DRDO, ISRO…</a:t>
            </a:r>
          </a:p>
          <a:p>
            <a:pPr>
              <a:buFontTx/>
              <a:buChar char="•"/>
            </a:pPr>
            <a:r>
              <a:rPr lang="en-US" dirty="0" smtClean="0"/>
              <a:t>Education/Science performed by </a:t>
            </a:r>
            <a:r>
              <a:rPr lang="en-US" dirty="0" err="1" smtClean="0"/>
              <a:t>IISc</a:t>
            </a:r>
            <a:r>
              <a:rPr lang="en-US" dirty="0" smtClean="0"/>
              <a:t>, IITs, NITs, IIMs…and most of the Medical/ Engineering/Business Schools, Universities and research labs are of international standards</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REPOSITORIES:INDIAN SCENARIO</a:t>
            </a:r>
            <a:endParaRPr lang="en-IN" dirty="0"/>
          </a:p>
        </p:txBody>
      </p:sp>
      <p:sp>
        <p:nvSpPr>
          <p:cNvPr id="3" name="Content Placeholder 2"/>
          <p:cNvSpPr>
            <a:spLocks noGrp="1"/>
          </p:cNvSpPr>
          <p:nvPr>
            <p:ph idx="1"/>
          </p:nvPr>
        </p:nvSpPr>
        <p:spPr/>
        <p:txBody>
          <a:bodyPr/>
          <a:lstStyle/>
          <a:p>
            <a:r>
              <a:rPr lang="en-US" dirty="0" smtClean="0"/>
              <a:t>Nearly 50 Institutions</a:t>
            </a:r>
          </a:p>
          <a:p>
            <a:r>
              <a:rPr lang="en-US" dirty="0" smtClean="0"/>
              <a:t>   Public Domain (Internet): 35</a:t>
            </a:r>
          </a:p>
          <a:p>
            <a:r>
              <a:rPr lang="en-US" dirty="0" smtClean="0"/>
              <a:t>   Campus Network/LAN   : 15</a:t>
            </a:r>
          </a:p>
          <a:p>
            <a:r>
              <a:rPr lang="en-US" dirty="0" smtClean="0"/>
              <a:t>Leading IRs</a:t>
            </a:r>
          </a:p>
          <a:p>
            <a:r>
              <a:rPr lang="en-US" dirty="0" smtClean="0"/>
              <a:t>   </a:t>
            </a:r>
            <a:r>
              <a:rPr lang="en-US" dirty="0" err="1" smtClean="0"/>
              <a:t>IISc</a:t>
            </a:r>
            <a:r>
              <a:rPr lang="en-US" dirty="0" smtClean="0"/>
              <a:t>, ISI, NAL, NCL, NIO, RRI, DU, IITs</a:t>
            </a:r>
          </a:p>
          <a:p>
            <a:pPr>
              <a:buNone/>
            </a:pPr>
            <a:r>
              <a:rPr lang="en-US" dirty="0" smtClean="0"/>
              <a:t>  </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75" y="-1552575"/>
            <a:ext cx="9144000" cy="822325"/>
          </a:xfrm>
          <a:prstGeom prst="rect">
            <a:avLst/>
          </a:prstGeom>
          <a:noFill/>
          <a:ln w="9525">
            <a:noFill/>
            <a:miter lim="800000"/>
            <a:headEnd/>
            <a:tailEnd/>
          </a:ln>
        </p:spPr>
        <p:txBody>
          <a:bodyPr>
            <a:spAutoFit/>
          </a:bodyPr>
          <a:lstStyle/>
          <a:p>
            <a:pPr algn="ctr" eaLnBrk="1" hangingPunct="1"/>
            <a:r>
              <a:rPr lang="en-US" sz="1200" b="1">
                <a:cs typeface="Arial" charset="0"/>
              </a:rPr>
              <a:t>Table 10: Indian IRs Listed by ROAR</a:t>
            </a:r>
            <a:endParaRPr lang="en-US" sz="1200">
              <a:latin typeface="Times New Roman" pitchFamily="18" charset="0"/>
              <a:ea typeface="Arial Unicode MS" pitchFamily="34" charset="-128"/>
              <a:cs typeface="Arial Unicode MS" pitchFamily="34" charset="-128"/>
            </a:endParaRPr>
          </a:p>
          <a:p>
            <a:r>
              <a:rPr lang="en-US" sz="1200">
                <a:latin typeface="Times New Roman" pitchFamily="18" charset="0"/>
                <a:cs typeface="Arial" charset="0"/>
              </a:rPr>
              <a:t> </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grpSp>
        <p:nvGrpSpPr>
          <p:cNvPr id="2" name="Group 185"/>
          <p:cNvGrpSpPr>
            <a:grpSpLocks/>
          </p:cNvGrpSpPr>
          <p:nvPr/>
        </p:nvGrpSpPr>
        <p:grpSpPr bwMode="auto">
          <a:xfrm>
            <a:off x="152400" y="0"/>
            <a:ext cx="8991600" cy="6858000"/>
            <a:chOff x="-3" y="515"/>
            <a:chExt cx="4338" cy="5761"/>
          </a:xfrm>
        </p:grpSpPr>
        <p:grpSp>
          <p:nvGrpSpPr>
            <p:cNvPr id="3" name="Group 183"/>
            <p:cNvGrpSpPr>
              <a:grpSpLocks/>
            </p:cNvGrpSpPr>
            <p:nvPr/>
          </p:nvGrpSpPr>
          <p:grpSpPr bwMode="auto">
            <a:xfrm>
              <a:off x="0" y="518"/>
              <a:ext cx="4332" cy="5755"/>
              <a:chOff x="0" y="518"/>
              <a:chExt cx="4332" cy="5755"/>
            </a:xfrm>
          </p:grpSpPr>
          <p:grpSp>
            <p:nvGrpSpPr>
              <p:cNvPr id="4" name="Group 64"/>
              <p:cNvGrpSpPr>
                <a:grpSpLocks/>
              </p:cNvGrpSpPr>
              <p:nvPr/>
            </p:nvGrpSpPr>
            <p:grpSpPr bwMode="auto">
              <a:xfrm>
                <a:off x="0" y="518"/>
                <a:ext cx="302" cy="633"/>
                <a:chOff x="0" y="518"/>
                <a:chExt cx="302" cy="633"/>
              </a:xfrm>
            </p:grpSpPr>
            <p:sp>
              <p:nvSpPr>
                <p:cNvPr id="82104" name="Rectangle 3"/>
                <p:cNvSpPr>
                  <a:spLocks noChangeArrowheads="1"/>
                </p:cNvSpPr>
                <p:nvPr/>
              </p:nvSpPr>
              <p:spPr bwMode="auto">
                <a:xfrm>
                  <a:off x="43" y="518"/>
                  <a:ext cx="216" cy="633"/>
                </a:xfrm>
                <a:prstGeom prst="rect">
                  <a:avLst/>
                </a:prstGeom>
                <a:noFill/>
                <a:ln w="9525">
                  <a:noFill/>
                  <a:miter lim="800000"/>
                  <a:headEnd/>
                  <a:tailEnd/>
                </a:ln>
              </p:spPr>
              <p:txBody>
                <a:bodyPr/>
                <a:lstStyle/>
                <a:p>
                  <a:pPr eaLnBrk="1" hangingPunct="1"/>
                  <a:r>
                    <a:rPr lang="en-US" sz="1200" b="1">
                      <a:latin typeface="Arial Narrow" pitchFamily="34" charset="0"/>
                      <a:cs typeface="Arial" charset="0"/>
                    </a:rPr>
                    <a:t>Sl.</a:t>
                  </a:r>
                  <a:endParaRPr lang="en-US" sz="1200">
                    <a:latin typeface="Times New Roman" pitchFamily="18" charset="0"/>
                    <a:ea typeface="Arial Unicode MS" pitchFamily="34" charset="-128"/>
                    <a:cs typeface="Arial Unicode MS" pitchFamily="34" charset="-128"/>
                  </a:endParaRPr>
                </a:p>
                <a:p>
                  <a:r>
                    <a:rPr lang="en-US" sz="1200" b="1">
                      <a:latin typeface="Arial Narrow" pitchFamily="34" charset="0"/>
                      <a:cs typeface="Arial" charset="0"/>
                    </a:rPr>
                    <a:t>No.</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105" name="Rectangle 63"/>
                <p:cNvSpPr>
                  <a:spLocks noChangeArrowheads="1"/>
                </p:cNvSpPr>
                <p:nvPr/>
              </p:nvSpPr>
              <p:spPr bwMode="auto">
                <a:xfrm>
                  <a:off x="0" y="518"/>
                  <a:ext cx="302" cy="633"/>
                </a:xfrm>
                <a:prstGeom prst="rect">
                  <a:avLst/>
                </a:prstGeom>
                <a:noFill/>
                <a:ln w="7">
                  <a:solidFill>
                    <a:srgbClr val="A0A0A0"/>
                  </a:solidFill>
                  <a:miter lim="800000"/>
                  <a:headEnd/>
                  <a:tailEnd/>
                </a:ln>
              </p:spPr>
              <p:txBody>
                <a:bodyPr wrap="none"/>
                <a:lstStyle/>
                <a:p>
                  <a:endParaRPr lang="en-IN"/>
                </a:p>
              </p:txBody>
            </p:sp>
          </p:grpSp>
          <p:grpSp>
            <p:nvGrpSpPr>
              <p:cNvPr id="5" name="Group 66"/>
              <p:cNvGrpSpPr>
                <a:grpSpLocks/>
              </p:cNvGrpSpPr>
              <p:nvPr/>
            </p:nvGrpSpPr>
            <p:grpSpPr bwMode="auto">
              <a:xfrm>
                <a:off x="302" y="518"/>
                <a:ext cx="806" cy="633"/>
                <a:chOff x="302" y="518"/>
                <a:chExt cx="806" cy="633"/>
              </a:xfrm>
            </p:grpSpPr>
            <p:sp>
              <p:nvSpPr>
                <p:cNvPr id="82102" name="Rectangle 4"/>
                <p:cNvSpPr>
                  <a:spLocks noChangeArrowheads="1"/>
                </p:cNvSpPr>
                <p:nvPr/>
              </p:nvSpPr>
              <p:spPr bwMode="auto">
                <a:xfrm>
                  <a:off x="345" y="518"/>
                  <a:ext cx="720" cy="633"/>
                </a:xfrm>
                <a:prstGeom prst="rect">
                  <a:avLst/>
                </a:prstGeom>
                <a:noFill/>
                <a:ln w="9525">
                  <a:noFill/>
                  <a:miter lim="800000"/>
                  <a:headEnd/>
                  <a:tailEnd/>
                </a:ln>
              </p:spPr>
              <p:txBody>
                <a:bodyPr/>
                <a:lstStyle/>
                <a:p>
                  <a:pPr eaLnBrk="1" hangingPunct="1"/>
                  <a:r>
                    <a:rPr lang="en-US" sz="1200" b="1">
                      <a:latin typeface="Arial Narrow" pitchFamily="34" charset="0"/>
                      <a:cs typeface="Arial" charset="0"/>
                    </a:rPr>
                    <a:t>Name</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103" name="Rectangle 65"/>
                <p:cNvSpPr>
                  <a:spLocks noChangeArrowheads="1"/>
                </p:cNvSpPr>
                <p:nvPr/>
              </p:nvSpPr>
              <p:spPr bwMode="auto">
                <a:xfrm>
                  <a:off x="302" y="518"/>
                  <a:ext cx="806" cy="633"/>
                </a:xfrm>
                <a:prstGeom prst="rect">
                  <a:avLst/>
                </a:prstGeom>
                <a:noFill/>
                <a:ln w="7">
                  <a:solidFill>
                    <a:srgbClr val="A0A0A0"/>
                  </a:solidFill>
                  <a:miter lim="800000"/>
                  <a:headEnd/>
                  <a:tailEnd/>
                </a:ln>
              </p:spPr>
              <p:txBody>
                <a:bodyPr wrap="none"/>
                <a:lstStyle/>
                <a:p>
                  <a:endParaRPr lang="en-IN"/>
                </a:p>
              </p:txBody>
            </p:sp>
          </p:grpSp>
          <p:grpSp>
            <p:nvGrpSpPr>
              <p:cNvPr id="6" name="Group 68"/>
              <p:cNvGrpSpPr>
                <a:grpSpLocks/>
              </p:cNvGrpSpPr>
              <p:nvPr/>
            </p:nvGrpSpPr>
            <p:grpSpPr bwMode="auto">
              <a:xfrm>
                <a:off x="1108" y="518"/>
                <a:ext cx="878" cy="633"/>
                <a:chOff x="1108" y="518"/>
                <a:chExt cx="878" cy="633"/>
              </a:xfrm>
            </p:grpSpPr>
            <p:sp>
              <p:nvSpPr>
                <p:cNvPr id="82100" name="Rectangle 5"/>
                <p:cNvSpPr>
                  <a:spLocks noChangeArrowheads="1"/>
                </p:cNvSpPr>
                <p:nvPr/>
              </p:nvSpPr>
              <p:spPr bwMode="auto">
                <a:xfrm>
                  <a:off x="1151" y="518"/>
                  <a:ext cx="79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Host Institution</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101" name="Rectangle 67"/>
                <p:cNvSpPr>
                  <a:spLocks noChangeArrowheads="1"/>
                </p:cNvSpPr>
                <p:nvPr/>
              </p:nvSpPr>
              <p:spPr bwMode="auto">
                <a:xfrm>
                  <a:off x="1108" y="518"/>
                  <a:ext cx="878" cy="633"/>
                </a:xfrm>
                <a:prstGeom prst="rect">
                  <a:avLst/>
                </a:prstGeom>
                <a:noFill/>
                <a:ln w="7">
                  <a:solidFill>
                    <a:srgbClr val="A0A0A0"/>
                  </a:solidFill>
                  <a:miter lim="800000"/>
                  <a:headEnd/>
                  <a:tailEnd/>
                </a:ln>
              </p:spPr>
              <p:txBody>
                <a:bodyPr wrap="none"/>
                <a:lstStyle/>
                <a:p>
                  <a:endParaRPr lang="en-IN"/>
                </a:p>
              </p:txBody>
            </p:sp>
          </p:grpSp>
          <p:grpSp>
            <p:nvGrpSpPr>
              <p:cNvPr id="7" name="Group 70"/>
              <p:cNvGrpSpPr>
                <a:grpSpLocks/>
              </p:cNvGrpSpPr>
              <p:nvPr/>
            </p:nvGrpSpPr>
            <p:grpSpPr bwMode="auto">
              <a:xfrm>
                <a:off x="1986" y="518"/>
                <a:ext cx="1346" cy="633"/>
                <a:chOff x="1986" y="518"/>
                <a:chExt cx="1346" cy="633"/>
              </a:xfrm>
            </p:grpSpPr>
            <p:sp>
              <p:nvSpPr>
                <p:cNvPr id="82098" name="Rectangle 6"/>
                <p:cNvSpPr>
                  <a:spLocks noChangeArrowheads="1"/>
                </p:cNvSpPr>
                <p:nvPr/>
              </p:nvSpPr>
              <p:spPr bwMode="auto">
                <a:xfrm>
                  <a:off x="2029" y="518"/>
                  <a:ext cx="1260"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URL</a:t>
                  </a:r>
                  <a:endParaRPr lang="en-US" sz="1200">
                    <a:latin typeface="Times New Roman" pitchFamily="18" charset="0"/>
                    <a:ea typeface="Arial Unicode MS" pitchFamily="34" charset="-128"/>
                    <a:cs typeface="Arial Unicode MS" pitchFamily="34" charset="-128"/>
                  </a:endParaRPr>
                </a:p>
                <a:p>
                  <a:r>
                    <a:rPr lang="en-US" sz="1200">
                      <a:latin typeface="Times New Roman" pitchFamily="18" charset="0"/>
                      <a:ea typeface="Arial Unicode MS" pitchFamily="34" charset="-128"/>
                      <a:cs typeface="Arial Unicode MS" pitchFamily="34" charset="-128"/>
                    </a:rPr>
                    <a:t> </a:t>
                  </a:r>
                </a:p>
                <a:p>
                  <a:endParaRPr lang="en-US" sz="2400">
                    <a:latin typeface="Times New Roman" pitchFamily="18" charset="0"/>
                  </a:endParaRPr>
                </a:p>
              </p:txBody>
            </p:sp>
            <p:sp>
              <p:nvSpPr>
                <p:cNvPr id="82099" name="Rectangle 69"/>
                <p:cNvSpPr>
                  <a:spLocks noChangeArrowheads="1"/>
                </p:cNvSpPr>
                <p:nvPr/>
              </p:nvSpPr>
              <p:spPr bwMode="auto">
                <a:xfrm>
                  <a:off x="1986" y="518"/>
                  <a:ext cx="1346" cy="633"/>
                </a:xfrm>
                <a:prstGeom prst="rect">
                  <a:avLst/>
                </a:prstGeom>
                <a:noFill/>
                <a:ln w="7">
                  <a:solidFill>
                    <a:srgbClr val="A0A0A0"/>
                  </a:solidFill>
                  <a:miter lim="800000"/>
                  <a:headEnd/>
                  <a:tailEnd/>
                </a:ln>
              </p:spPr>
              <p:txBody>
                <a:bodyPr wrap="none"/>
                <a:lstStyle/>
                <a:p>
                  <a:endParaRPr lang="en-IN"/>
                </a:p>
              </p:txBody>
            </p:sp>
          </p:grpSp>
          <p:grpSp>
            <p:nvGrpSpPr>
              <p:cNvPr id="8" name="Group 72"/>
              <p:cNvGrpSpPr>
                <a:grpSpLocks/>
              </p:cNvGrpSpPr>
              <p:nvPr/>
            </p:nvGrpSpPr>
            <p:grpSpPr bwMode="auto">
              <a:xfrm>
                <a:off x="3332" y="518"/>
                <a:ext cx="482" cy="633"/>
                <a:chOff x="3332" y="518"/>
                <a:chExt cx="482" cy="633"/>
              </a:xfrm>
            </p:grpSpPr>
            <p:sp>
              <p:nvSpPr>
                <p:cNvPr id="82096" name="Rectangle 7"/>
                <p:cNvSpPr>
                  <a:spLocks noChangeArrowheads="1"/>
                </p:cNvSpPr>
                <p:nvPr/>
              </p:nvSpPr>
              <p:spPr bwMode="auto">
                <a:xfrm>
                  <a:off x="3375" y="518"/>
                  <a:ext cx="396" cy="633"/>
                </a:xfrm>
                <a:prstGeom prst="rect">
                  <a:avLst/>
                </a:prstGeom>
                <a:noFill/>
                <a:ln w="9525">
                  <a:noFill/>
                  <a:miter lim="800000"/>
                  <a:headEnd/>
                  <a:tailEnd/>
                </a:ln>
              </p:spPr>
              <p:txBody>
                <a:bodyPr/>
                <a:lstStyle/>
                <a:p>
                  <a:pPr eaLnBrk="1" hangingPunct="1"/>
                  <a:r>
                    <a:rPr lang="en-US" sz="1200" b="1">
                      <a:latin typeface="Arial Narrow" pitchFamily="34" charset="0"/>
                      <a:cs typeface="Arial" charset="0"/>
                    </a:rPr>
                    <a:t>Items  Jan</a:t>
                  </a:r>
                  <a:endParaRPr lang="en-US" sz="1200">
                    <a:latin typeface="Times New Roman" pitchFamily="18" charset="0"/>
                    <a:ea typeface="Arial Unicode MS" pitchFamily="34" charset="-128"/>
                    <a:cs typeface="Arial Unicode MS" pitchFamily="34" charset="-128"/>
                  </a:endParaRPr>
                </a:p>
                <a:p>
                  <a:r>
                    <a:rPr lang="en-US" sz="1200" b="1">
                      <a:latin typeface="Arial Narrow" pitchFamily="34" charset="0"/>
                      <a:cs typeface="Arial" charset="0"/>
                    </a:rPr>
                    <a:t>2008</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97" name="Rectangle 71"/>
                <p:cNvSpPr>
                  <a:spLocks noChangeArrowheads="1"/>
                </p:cNvSpPr>
                <p:nvPr/>
              </p:nvSpPr>
              <p:spPr bwMode="auto">
                <a:xfrm>
                  <a:off x="3332" y="518"/>
                  <a:ext cx="482" cy="633"/>
                </a:xfrm>
                <a:prstGeom prst="rect">
                  <a:avLst/>
                </a:prstGeom>
                <a:noFill/>
                <a:ln w="7">
                  <a:solidFill>
                    <a:srgbClr val="A0A0A0"/>
                  </a:solidFill>
                  <a:miter lim="800000"/>
                  <a:headEnd/>
                  <a:tailEnd/>
                </a:ln>
              </p:spPr>
              <p:txBody>
                <a:bodyPr wrap="none"/>
                <a:lstStyle/>
                <a:p>
                  <a:endParaRPr lang="en-IN"/>
                </a:p>
              </p:txBody>
            </p:sp>
          </p:grpSp>
          <p:grpSp>
            <p:nvGrpSpPr>
              <p:cNvPr id="9" name="Group 74"/>
              <p:cNvGrpSpPr>
                <a:grpSpLocks/>
              </p:cNvGrpSpPr>
              <p:nvPr/>
            </p:nvGrpSpPr>
            <p:grpSpPr bwMode="auto">
              <a:xfrm>
                <a:off x="3814" y="518"/>
                <a:ext cx="518" cy="633"/>
                <a:chOff x="3814" y="518"/>
                <a:chExt cx="518" cy="633"/>
              </a:xfrm>
            </p:grpSpPr>
            <p:sp>
              <p:nvSpPr>
                <p:cNvPr id="82094" name="Rectangle 8"/>
                <p:cNvSpPr>
                  <a:spLocks noChangeArrowheads="1"/>
                </p:cNvSpPr>
                <p:nvPr/>
              </p:nvSpPr>
              <p:spPr bwMode="auto">
                <a:xfrm>
                  <a:off x="3857" y="518"/>
                  <a:ext cx="432" cy="633"/>
                </a:xfrm>
                <a:prstGeom prst="rect">
                  <a:avLst/>
                </a:prstGeom>
                <a:noFill/>
                <a:ln w="9525">
                  <a:noFill/>
                  <a:miter lim="800000"/>
                  <a:headEnd/>
                  <a:tailEnd/>
                </a:ln>
              </p:spPr>
              <p:txBody>
                <a:bodyPr/>
                <a:lstStyle/>
                <a:p>
                  <a:pPr eaLnBrk="1" hangingPunct="1"/>
                  <a:r>
                    <a:rPr lang="en-US" sz="1200" b="1">
                      <a:latin typeface="Arial Narrow" pitchFamily="34" charset="0"/>
                      <a:cs typeface="Arial" charset="0"/>
                    </a:rPr>
                    <a:t>Soft. Used</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95" name="Rectangle 73"/>
                <p:cNvSpPr>
                  <a:spLocks noChangeArrowheads="1"/>
                </p:cNvSpPr>
                <p:nvPr/>
              </p:nvSpPr>
              <p:spPr bwMode="auto">
                <a:xfrm>
                  <a:off x="3814" y="518"/>
                  <a:ext cx="518" cy="633"/>
                </a:xfrm>
                <a:prstGeom prst="rect">
                  <a:avLst/>
                </a:prstGeom>
                <a:noFill/>
                <a:ln w="7">
                  <a:solidFill>
                    <a:srgbClr val="A0A0A0"/>
                  </a:solidFill>
                  <a:miter lim="800000"/>
                  <a:headEnd/>
                  <a:tailEnd/>
                </a:ln>
              </p:spPr>
              <p:txBody>
                <a:bodyPr wrap="none"/>
                <a:lstStyle/>
                <a:p>
                  <a:endParaRPr lang="en-IN"/>
                </a:p>
              </p:txBody>
            </p:sp>
          </p:grpSp>
          <p:grpSp>
            <p:nvGrpSpPr>
              <p:cNvPr id="10" name="Group 76"/>
              <p:cNvGrpSpPr>
                <a:grpSpLocks/>
              </p:cNvGrpSpPr>
              <p:nvPr/>
            </p:nvGrpSpPr>
            <p:grpSpPr bwMode="auto">
              <a:xfrm>
                <a:off x="0" y="1151"/>
                <a:ext cx="302" cy="633"/>
                <a:chOff x="0" y="1151"/>
                <a:chExt cx="302" cy="633"/>
              </a:xfrm>
            </p:grpSpPr>
            <p:sp>
              <p:nvSpPr>
                <p:cNvPr id="82092" name="Rectangle 9"/>
                <p:cNvSpPr>
                  <a:spLocks noChangeArrowheads="1"/>
                </p:cNvSpPr>
                <p:nvPr/>
              </p:nvSpPr>
              <p:spPr bwMode="auto">
                <a:xfrm>
                  <a:off x="43" y="1151"/>
                  <a:ext cx="21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1.</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93" name="Rectangle 75"/>
                <p:cNvSpPr>
                  <a:spLocks noChangeArrowheads="1"/>
                </p:cNvSpPr>
                <p:nvPr/>
              </p:nvSpPr>
              <p:spPr bwMode="auto">
                <a:xfrm>
                  <a:off x="0" y="1151"/>
                  <a:ext cx="302" cy="633"/>
                </a:xfrm>
                <a:prstGeom prst="rect">
                  <a:avLst/>
                </a:prstGeom>
                <a:noFill/>
                <a:ln w="7">
                  <a:solidFill>
                    <a:srgbClr val="A0A0A0"/>
                  </a:solidFill>
                  <a:miter lim="800000"/>
                  <a:headEnd/>
                  <a:tailEnd/>
                </a:ln>
              </p:spPr>
              <p:txBody>
                <a:bodyPr wrap="none"/>
                <a:lstStyle/>
                <a:p>
                  <a:endParaRPr lang="en-IN"/>
                </a:p>
              </p:txBody>
            </p:sp>
          </p:grpSp>
          <p:grpSp>
            <p:nvGrpSpPr>
              <p:cNvPr id="11" name="Group 78"/>
              <p:cNvGrpSpPr>
                <a:grpSpLocks/>
              </p:cNvGrpSpPr>
              <p:nvPr/>
            </p:nvGrpSpPr>
            <p:grpSpPr bwMode="auto">
              <a:xfrm>
                <a:off x="302" y="1151"/>
                <a:ext cx="806" cy="633"/>
                <a:chOff x="302" y="1151"/>
                <a:chExt cx="806" cy="633"/>
              </a:xfrm>
            </p:grpSpPr>
            <p:sp>
              <p:nvSpPr>
                <p:cNvPr id="82090" name="Rectangle 10"/>
                <p:cNvSpPr>
                  <a:spLocks noChangeArrowheads="1"/>
                </p:cNvSpPr>
                <p:nvPr/>
              </p:nvSpPr>
              <p:spPr bwMode="auto">
                <a:xfrm>
                  <a:off x="345" y="1151"/>
                  <a:ext cx="720"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Eprints@IISc</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91" name="Rectangle 77"/>
                <p:cNvSpPr>
                  <a:spLocks noChangeArrowheads="1"/>
                </p:cNvSpPr>
                <p:nvPr/>
              </p:nvSpPr>
              <p:spPr bwMode="auto">
                <a:xfrm>
                  <a:off x="302" y="1151"/>
                  <a:ext cx="806" cy="633"/>
                </a:xfrm>
                <a:prstGeom prst="rect">
                  <a:avLst/>
                </a:prstGeom>
                <a:noFill/>
                <a:ln w="7">
                  <a:solidFill>
                    <a:srgbClr val="A0A0A0"/>
                  </a:solidFill>
                  <a:miter lim="800000"/>
                  <a:headEnd/>
                  <a:tailEnd/>
                </a:ln>
              </p:spPr>
              <p:txBody>
                <a:bodyPr wrap="none"/>
                <a:lstStyle/>
                <a:p>
                  <a:endParaRPr lang="en-IN"/>
                </a:p>
              </p:txBody>
            </p:sp>
          </p:grpSp>
          <p:grpSp>
            <p:nvGrpSpPr>
              <p:cNvPr id="12" name="Group 80"/>
              <p:cNvGrpSpPr>
                <a:grpSpLocks/>
              </p:cNvGrpSpPr>
              <p:nvPr/>
            </p:nvGrpSpPr>
            <p:grpSpPr bwMode="auto">
              <a:xfrm>
                <a:off x="1108" y="1151"/>
                <a:ext cx="878" cy="633"/>
                <a:chOff x="1108" y="1151"/>
                <a:chExt cx="878" cy="633"/>
              </a:xfrm>
            </p:grpSpPr>
            <p:sp>
              <p:nvSpPr>
                <p:cNvPr id="82088" name="Rectangle 11"/>
                <p:cNvSpPr>
                  <a:spLocks noChangeArrowheads="1"/>
                </p:cNvSpPr>
                <p:nvPr/>
              </p:nvSpPr>
              <p:spPr bwMode="auto">
                <a:xfrm>
                  <a:off x="1151" y="1151"/>
                  <a:ext cx="79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Indian Institute of Science, (IISc) Bangalore.</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89" name="Rectangle 79"/>
                <p:cNvSpPr>
                  <a:spLocks noChangeArrowheads="1"/>
                </p:cNvSpPr>
                <p:nvPr/>
              </p:nvSpPr>
              <p:spPr bwMode="auto">
                <a:xfrm>
                  <a:off x="1108" y="1151"/>
                  <a:ext cx="878" cy="633"/>
                </a:xfrm>
                <a:prstGeom prst="rect">
                  <a:avLst/>
                </a:prstGeom>
                <a:noFill/>
                <a:ln w="7">
                  <a:solidFill>
                    <a:srgbClr val="A0A0A0"/>
                  </a:solidFill>
                  <a:miter lim="800000"/>
                  <a:headEnd/>
                  <a:tailEnd/>
                </a:ln>
              </p:spPr>
              <p:txBody>
                <a:bodyPr wrap="none"/>
                <a:lstStyle/>
                <a:p>
                  <a:endParaRPr lang="en-IN"/>
                </a:p>
              </p:txBody>
            </p:sp>
          </p:grpSp>
          <p:grpSp>
            <p:nvGrpSpPr>
              <p:cNvPr id="13" name="Group 82"/>
              <p:cNvGrpSpPr>
                <a:grpSpLocks/>
              </p:cNvGrpSpPr>
              <p:nvPr/>
            </p:nvGrpSpPr>
            <p:grpSpPr bwMode="auto">
              <a:xfrm>
                <a:off x="1986" y="1151"/>
                <a:ext cx="1346" cy="633"/>
                <a:chOff x="1986" y="1151"/>
                <a:chExt cx="1346" cy="633"/>
              </a:xfrm>
            </p:grpSpPr>
            <p:sp>
              <p:nvSpPr>
                <p:cNvPr id="82086" name="Rectangle 12"/>
                <p:cNvSpPr>
                  <a:spLocks noChangeArrowheads="1"/>
                </p:cNvSpPr>
                <p:nvPr/>
              </p:nvSpPr>
              <p:spPr bwMode="auto">
                <a:xfrm>
                  <a:off x="2029" y="1151"/>
                  <a:ext cx="1260" cy="633"/>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http://eprints.iisc.ernet.in/</a:t>
                  </a:r>
                  <a:endParaRPr lang="en-US" sz="1200" dirty="0">
                    <a:latin typeface="Times New Roman" pitchFamily="18" charset="0"/>
                    <a:ea typeface="Arial Unicode MS" pitchFamily="34" charset="-128"/>
                    <a:cs typeface="Arial Unicode MS" pitchFamily="34" charset="-128"/>
                  </a:endParaRPr>
                </a:p>
                <a:p>
                  <a:endParaRPr lang="en-US" sz="2400" dirty="0">
                    <a:latin typeface="Times New Roman" pitchFamily="18" charset="0"/>
                  </a:endParaRPr>
                </a:p>
              </p:txBody>
            </p:sp>
            <p:sp>
              <p:nvSpPr>
                <p:cNvPr id="82087" name="Rectangle 81"/>
                <p:cNvSpPr>
                  <a:spLocks noChangeArrowheads="1"/>
                </p:cNvSpPr>
                <p:nvPr/>
              </p:nvSpPr>
              <p:spPr bwMode="auto">
                <a:xfrm>
                  <a:off x="1986" y="1151"/>
                  <a:ext cx="1346" cy="633"/>
                </a:xfrm>
                <a:prstGeom prst="rect">
                  <a:avLst/>
                </a:prstGeom>
                <a:noFill/>
                <a:ln w="7">
                  <a:solidFill>
                    <a:srgbClr val="A0A0A0"/>
                  </a:solidFill>
                  <a:miter lim="800000"/>
                  <a:headEnd/>
                  <a:tailEnd/>
                </a:ln>
              </p:spPr>
              <p:txBody>
                <a:bodyPr wrap="none"/>
                <a:lstStyle/>
                <a:p>
                  <a:endParaRPr lang="en-IN"/>
                </a:p>
              </p:txBody>
            </p:sp>
          </p:grpSp>
          <p:grpSp>
            <p:nvGrpSpPr>
              <p:cNvPr id="14" name="Group 84"/>
              <p:cNvGrpSpPr>
                <a:grpSpLocks/>
              </p:cNvGrpSpPr>
              <p:nvPr/>
            </p:nvGrpSpPr>
            <p:grpSpPr bwMode="auto">
              <a:xfrm>
                <a:off x="3332" y="1151"/>
                <a:ext cx="482" cy="633"/>
                <a:chOff x="3332" y="1151"/>
                <a:chExt cx="482" cy="633"/>
              </a:xfrm>
            </p:grpSpPr>
            <p:sp>
              <p:nvSpPr>
                <p:cNvPr id="82084" name="Rectangle 13"/>
                <p:cNvSpPr>
                  <a:spLocks noChangeArrowheads="1"/>
                </p:cNvSpPr>
                <p:nvPr/>
              </p:nvSpPr>
              <p:spPr bwMode="auto">
                <a:xfrm>
                  <a:off x="3375" y="1151"/>
                  <a:ext cx="39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7672</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85" name="Rectangle 83"/>
                <p:cNvSpPr>
                  <a:spLocks noChangeArrowheads="1"/>
                </p:cNvSpPr>
                <p:nvPr/>
              </p:nvSpPr>
              <p:spPr bwMode="auto">
                <a:xfrm>
                  <a:off x="3332" y="1151"/>
                  <a:ext cx="482" cy="633"/>
                </a:xfrm>
                <a:prstGeom prst="rect">
                  <a:avLst/>
                </a:prstGeom>
                <a:noFill/>
                <a:ln w="7">
                  <a:solidFill>
                    <a:srgbClr val="A0A0A0"/>
                  </a:solidFill>
                  <a:miter lim="800000"/>
                  <a:headEnd/>
                  <a:tailEnd/>
                </a:ln>
              </p:spPr>
              <p:txBody>
                <a:bodyPr wrap="none"/>
                <a:lstStyle/>
                <a:p>
                  <a:endParaRPr lang="en-IN"/>
                </a:p>
              </p:txBody>
            </p:sp>
          </p:grpSp>
          <p:grpSp>
            <p:nvGrpSpPr>
              <p:cNvPr id="15" name="Group 86"/>
              <p:cNvGrpSpPr>
                <a:grpSpLocks/>
              </p:cNvGrpSpPr>
              <p:nvPr/>
            </p:nvGrpSpPr>
            <p:grpSpPr bwMode="auto">
              <a:xfrm>
                <a:off x="3814" y="1151"/>
                <a:ext cx="518" cy="633"/>
                <a:chOff x="3814" y="1151"/>
                <a:chExt cx="518" cy="633"/>
              </a:xfrm>
            </p:grpSpPr>
            <p:sp>
              <p:nvSpPr>
                <p:cNvPr id="82082" name="Rectangle 14"/>
                <p:cNvSpPr>
                  <a:spLocks noChangeArrowheads="1"/>
                </p:cNvSpPr>
                <p:nvPr/>
              </p:nvSpPr>
              <p:spPr bwMode="auto">
                <a:xfrm>
                  <a:off x="3857" y="1151"/>
                  <a:ext cx="43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EPrints</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83" name="Rectangle 85"/>
                <p:cNvSpPr>
                  <a:spLocks noChangeArrowheads="1"/>
                </p:cNvSpPr>
                <p:nvPr/>
              </p:nvSpPr>
              <p:spPr bwMode="auto">
                <a:xfrm>
                  <a:off x="3814" y="1151"/>
                  <a:ext cx="518" cy="633"/>
                </a:xfrm>
                <a:prstGeom prst="rect">
                  <a:avLst/>
                </a:prstGeom>
                <a:noFill/>
                <a:ln w="7">
                  <a:solidFill>
                    <a:srgbClr val="A0A0A0"/>
                  </a:solidFill>
                  <a:miter lim="800000"/>
                  <a:headEnd/>
                  <a:tailEnd/>
                </a:ln>
              </p:spPr>
              <p:txBody>
                <a:bodyPr wrap="none"/>
                <a:lstStyle/>
                <a:p>
                  <a:endParaRPr lang="en-IN"/>
                </a:p>
              </p:txBody>
            </p:sp>
          </p:grpSp>
          <p:grpSp>
            <p:nvGrpSpPr>
              <p:cNvPr id="16" name="Group 88"/>
              <p:cNvGrpSpPr>
                <a:grpSpLocks/>
              </p:cNvGrpSpPr>
              <p:nvPr/>
            </p:nvGrpSpPr>
            <p:grpSpPr bwMode="auto">
              <a:xfrm>
                <a:off x="0" y="1784"/>
                <a:ext cx="302" cy="633"/>
                <a:chOff x="0" y="1784"/>
                <a:chExt cx="302" cy="633"/>
              </a:xfrm>
            </p:grpSpPr>
            <p:sp>
              <p:nvSpPr>
                <p:cNvPr id="82080" name="Rectangle 15"/>
                <p:cNvSpPr>
                  <a:spLocks noChangeArrowheads="1"/>
                </p:cNvSpPr>
                <p:nvPr/>
              </p:nvSpPr>
              <p:spPr bwMode="auto">
                <a:xfrm>
                  <a:off x="43" y="1784"/>
                  <a:ext cx="21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2.</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81" name="Rectangle 87"/>
                <p:cNvSpPr>
                  <a:spLocks noChangeArrowheads="1"/>
                </p:cNvSpPr>
                <p:nvPr/>
              </p:nvSpPr>
              <p:spPr bwMode="auto">
                <a:xfrm>
                  <a:off x="0" y="1784"/>
                  <a:ext cx="302" cy="633"/>
                </a:xfrm>
                <a:prstGeom prst="rect">
                  <a:avLst/>
                </a:prstGeom>
                <a:noFill/>
                <a:ln w="7">
                  <a:solidFill>
                    <a:srgbClr val="A0A0A0"/>
                  </a:solidFill>
                  <a:miter lim="800000"/>
                  <a:headEnd/>
                  <a:tailEnd/>
                </a:ln>
              </p:spPr>
              <p:txBody>
                <a:bodyPr wrap="none"/>
                <a:lstStyle/>
                <a:p>
                  <a:endParaRPr lang="en-IN"/>
                </a:p>
              </p:txBody>
            </p:sp>
          </p:grpSp>
          <p:grpSp>
            <p:nvGrpSpPr>
              <p:cNvPr id="17" name="Group 90"/>
              <p:cNvGrpSpPr>
                <a:grpSpLocks/>
              </p:cNvGrpSpPr>
              <p:nvPr/>
            </p:nvGrpSpPr>
            <p:grpSpPr bwMode="auto">
              <a:xfrm>
                <a:off x="302" y="1784"/>
                <a:ext cx="806" cy="633"/>
                <a:chOff x="302" y="1784"/>
                <a:chExt cx="806" cy="633"/>
              </a:xfrm>
            </p:grpSpPr>
            <p:sp>
              <p:nvSpPr>
                <p:cNvPr id="82078" name="Rectangle 16"/>
                <p:cNvSpPr>
                  <a:spLocks noChangeArrowheads="1"/>
                </p:cNvSpPr>
                <p:nvPr/>
              </p:nvSpPr>
              <p:spPr bwMode="auto">
                <a:xfrm>
                  <a:off x="345" y="1784"/>
                  <a:ext cx="720"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Dspace@IIMK</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79" name="Rectangle 89"/>
                <p:cNvSpPr>
                  <a:spLocks noChangeArrowheads="1"/>
                </p:cNvSpPr>
                <p:nvPr/>
              </p:nvSpPr>
              <p:spPr bwMode="auto">
                <a:xfrm>
                  <a:off x="302" y="1784"/>
                  <a:ext cx="806" cy="633"/>
                </a:xfrm>
                <a:prstGeom prst="rect">
                  <a:avLst/>
                </a:prstGeom>
                <a:noFill/>
                <a:ln w="7">
                  <a:solidFill>
                    <a:srgbClr val="A0A0A0"/>
                  </a:solidFill>
                  <a:miter lim="800000"/>
                  <a:headEnd/>
                  <a:tailEnd/>
                </a:ln>
              </p:spPr>
              <p:txBody>
                <a:bodyPr wrap="none"/>
                <a:lstStyle/>
                <a:p>
                  <a:endParaRPr lang="en-IN"/>
                </a:p>
              </p:txBody>
            </p:sp>
          </p:grpSp>
          <p:grpSp>
            <p:nvGrpSpPr>
              <p:cNvPr id="18" name="Group 92"/>
              <p:cNvGrpSpPr>
                <a:grpSpLocks/>
              </p:cNvGrpSpPr>
              <p:nvPr/>
            </p:nvGrpSpPr>
            <p:grpSpPr bwMode="auto">
              <a:xfrm>
                <a:off x="1108" y="1784"/>
                <a:ext cx="878" cy="633"/>
                <a:chOff x="1108" y="1784"/>
                <a:chExt cx="878" cy="633"/>
              </a:xfrm>
            </p:grpSpPr>
            <p:sp>
              <p:nvSpPr>
                <p:cNvPr id="82076" name="Rectangle 17"/>
                <p:cNvSpPr>
                  <a:spLocks noChangeArrowheads="1"/>
                </p:cNvSpPr>
                <p:nvPr/>
              </p:nvSpPr>
              <p:spPr bwMode="auto">
                <a:xfrm>
                  <a:off x="1151" y="1784"/>
                  <a:ext cx="792" cy="633"/>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 Indian Institute of Management, Kozhikode (IIMK)</a:t>
                  </a:r>
                  <a:endParaRPr lang="en-US" sz="1200" dirty="0">
                    <a:latin typeface="Times New Roman" pitchFamily="18" charset="0"/>
                    <a:ea typeface="Arial Unicode MS" pitchFamily="34" charset="-128"/>
                    <a:cs typeface="Arial Unicode MS" pitchFamily="34" charset="-128"/>
                  </a:endParaRPr>
                </a:p>
                <a:p>
                  <a:endParaRPr lang="en-US" sz="2400" dirty="0">
                    <a:latin typeface="Times New Roman" pitchFamily="18" charset="0"/>
                  </a:endParaRPr>
                </a:p>
              </p:txBody>
            </p:sp>
            <p:sp>
              <p:nvSpPr>
                <p:cNvPr id="82077" name="Rectangle 91"/>
                <p:cNvSpPr>
                  <a:spLocks noChangeArrowheads="1"/>
                </p:cNvSpPr>
                <p:nvPr/>
              </p:nvSpPr>
              <p:spPr bwMode="auto">
                <a:xfrm>
                  <a:off x="1108" y="1784"/>
                  <a:ext cx="878" cy="633"/>
                </a:xfrm>
                <a:prstGeom prst="rect">
                  <a:avLst/>
                </a:prstGeom>
                <a:noFill/>
                <a:ln w="7">
                  <a:solidFill>
                    <a:srgbClr val="A0A0A0"/>
                  </a:solidFill>
                  <a:miter lim="800000"/>
                  <a:headEnd/>
                  <a:tailEnd/>
                </a:ln>
              </p:spPr>
              <p:txBody>
                <a:bodyPr wrap="none"/>
                <a:lstStyle/>
                <a:p>
                  <a:endParaRPr lang="en-IN"/>
                </a:p>
              </p:txBody>
            </p:sp>
          </p:grpSp>
          <p:grpSp>
            <p:nvGrpSpPr>
              <p:cNvPr id="19" name="Group 94"/>
              <p:cNvGrpSpPr>
                <a:grpSpLocks/>
              </p:cNvGrpSpPr>
              <p:nvPr/>
            </p:nvGrpSpPr>
            <p:grpSpPr bwMode="auto">
              <a:xfrm>
                <a:off x="1986" y="1784"/>
                <a:ext cx="1346" cy="633"/>
                <a:chOff x="1986" y="1784"/>
                <a:chExt cx="1346" cy="633"/>
              </a:xfrm>
            </p:grpSpPr>
            <p:sp>
              <p:nvSpPr>
                <p:cNvPr id="82074" name="Rectangle 18"/>
                <p:cNvSpPr>
                  <a:spLocks noChangeArrowheads="1"/>
                </p:cNvSpPr>
                <p:nvPr/>
              </p:nvSpPr>
              <p:spPr bwMode="auto">
                <a:xfrm>
                  <a:off x="2029" y="1784"/>
                  <a:ext cx="1260" cy="633"/>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http://dspace.iimk.ac.in/</a:t>
                  </a:r>
                  <a:endParaRPr lang="en-US" sz="1200" dirty="0">
                    <a:latin typeface="Times New Roman" pitchFamily="18" charset="0"/>
                    <a:ea typeface="Arial Unicode MS" pitchFamily="34" charset="-128"/>
                    <a:cs typeface="Arial Unicode MS" pitchFamily="34" charset="-128"/>
                  </a:endParaRPr>
                </a:p>
                <a:p>
                  <a:endParaRPr lang="en-US" sz="2400" dirty="0">
                    <a:latin typeface="Times New Roman" pitchFamily="18" charset="0"/>
                  </a:endParaRPr>
                </a:p>
              </p:txBody>
            </p:sp>
            <p:sp>
              <p:nvSpPr>
                <p:cNvPr id="82075" name="Rectangle 93"/>
                <p:cNvSpPr>
                  <a:spLocks noChangeArrowheads="1"/>
                </p:cNvSpPr>
                <p:nvPr/>
              </p:nvSpPr>
              <p:spPr bwMode="auto">
                <a:xfrm>
                  <a:off x="1986" y="1784"/>
                  <a:ext cx="1346" cy="633"/>
                </a:xfrm>
                <a:prstGeom prst="rect">
                  <a:avLst/>
                </a:prstGeom>
                <a:noFill/>
                <a:ln w="7">
                  <a:solidFill>
                    <a:srgbClr val="A0A0A0"/>
                  </a:solidFill>
                  <a:miter lim="800000"/>
                  <a:headEnd/>
                  <a:tailEnd/>
                </a:ln>
              </p:spPr>
              <p:txBody>
                <a:bodyPr wrap="none"/>
                <a:lstStyle/>
                <a:p>
                  <a:endParaRPr lang="en-IN"/>
                </a:p>
              </p:txBody>
            </p:sp>
          </p:grpSp>
          <p:grpSp>
            <p:nvGrpSpPr>
              <p:cNvPr id="20" name="Group 96"/>
              <p:cNvGrpSpPr>
                <a:grpSpLocks/>
              </p:cNvGrpSpPr>
              <p:nvPr/>
            </p:nvGrpSpPr>
            <p:grpSpPr bwMode="auto">
              <a:xfrm>
                <a:off x="3332" y="1784"/>
                <a:ext cx="482" cy="633"/>
                <a:chOff x="3332" y="1784"/>
                <a:chExt cx="482" cy="633"/>
              </a:xfrm>
            </p:grpSpPr>
            <p:sp>
              <p:nvSpPr>
                <p:cNvPr id="82072" name="Rectangle 19"/>
                <p:cNvSpPr>
                  <a:spLocks noChangeArrowheads="1"/>
                </p:cNvSpPr>
                <p:nvPr/>
              </p:nvSpPr>
              <p:spPr bwMode="auto">
                <a:xfrm>
                  <a:off x="3375" y="1784"/>
                  <a:ext cx="39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295</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73" name="Rectangle 95"/>
                <p:cNvSpPr>
                  <a:spLocks noChangeArrowheads="1"/>
                </p:cNvSpPr>
                <p:nvPr/>
              </p:nvSpPr>
              <p:spPr bwMode="auto">
                <a:xfrm>
                  <a:off x="3332" y="1784"/>
                  <a:ext cx="482" cy="633"/>
                </a:xfrm>
                <a:prstGeom prst="rect">
                  <a:avLst/>
                </a:prstGeom>
                <a:noFill/>
                <a:ln w="7">
                  <a:solidFill>
                    <a:srgbClr val="A0A0A0"/>
                  </a:solidFill>
                  <a:miter lim="800000"/>
                  <a:headEnd/>
                  <a:tailEnd/>
                </a:ln>
              </p:spPr>
              <p:txBody>
                <a:bodyPr wrap="none"/>
                <a:lstStyle/>
                <a:p>
                  <a:endParaRPr lang="en-IN"/>
                </a:p>
              </p:txBody>
            </p:sp>
          </p:grpSp>
          <p:grpSp>
            <p:nvGrpSpPr>
              <p:cNvPr id="21" name="Group 98"/>
              <p:cNvGrpSpPr>
                <a:grpSpLocks/>
              </p:cNvGrpSpPr>
              <p:nvPr/>
            </p:nvGrpSpPr>
            <p:grpSpPr bwMode="auto">
              <a:xfrm>
                <a:off x="3814" y="1784"/>
                <a:ext cx="518" cy="633"/>
                <a:chOff x="3814" y="1784"/>
                <a:chExt cx="518" cy="633"/>
              </a:xfrm>
            </p:grpSpPr>
            <p:sp>
              <p:nvSpPr>
                <p:cNvPr id="82070" name="Rectangle 20"/>
                <p:cNvSpPr>
                  <a:spLocks noChangeArrowheads="1"/>
                </p:cNvSpPr>
                <p:nvPr/>
              </p:nvSpPr>
              <p:spPr bwMode="auto">
                <a:xfrm>
                  <a:off x="3857" y="1784"/>
                  <a:ext cx="43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EPrints</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71" name="Rectangle 97"/>
                <p:cNvSpPr>
                  <a:spLocks noChangeArrowheads="1"/>
                </p:cNvSpPr>
                <p:nvPr/>
              </p:nvSpPr>
              <p:spPr bwMode="auto">
                <a:xfrm>
                  <a:off x="3814" y="1784"/>
                  <a:ext cx="518" cy="633"/>
                </a:xfrm>
                <a:prstGeom prst="rect">
                  <a:avLst/>
                </a:prstGeom>
                <a:noFill/>
                <a:ln w="7">
                  <a:solidFill>
                    <a:srgbClr val="A0A0A0"/>
                  </a:solidFill>
                  <a:miter lim="800000"/>
                  <a:headEnd/>
                  <a:tailEnd/>
                </a:ln>
              </p:spPr>
              <p:txBody>
                <a:bodyPr wrap="none"/>
                <a:lstStyle/>
                <a:p>
                  <a:endParaRPr lang="en-IN"/>
                </a:p>
              </p:txBody>
            </p:sp>
          </p:grpSp>
          <p:grpSp>
            <p:nvGrpSpPr>
              <p:cNvPr id="22" name="Group 100"/>
              <p:cNvGrpSpPr>
                <a:grpSpLocks/>
              </p:cNvGrpSpPr>
              <p:nvPr/>
            </p:nvGrpSpPr>
            <p:grpSpPr bwMode="auto">
              <a:xfrm>
                <a:off x="0" y="2417"/>
                <a:ext cx="302" cy="518"/>
                <a:chOff x="0" y="2417"/>
                <a:chExt cx="302" cy="518"/>
              </a:xfrm>
            </p:grpSpPr>
            <p:sp>
              <p:nvSpPr>
                <p:cNvPr id="82068" name="Rectangle 21"/>
                <p:cNvSpPr>
                  <a:spLocks noChangeArrowheads="1"/>
                </p:cNvSpPr>
                <p:nvPr/>
              </p:nvSpPr>
              <p:spPr bwMode="auto">
                <a:xfrm>
                  <a:off x="43" y="2417"/>
                  <a:ext cx="21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3.</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69" name="Rectangle 99"/>
                <p:cNvSpPr>
                  <a:spLocks noChangeArrowheads="1"/>
                </p:cNvSpPr>
                <p:nvPr/>
              </p:nvSpPr>
              <p:spPr bwMode="auto">
                <a:xfrm>
                  <a:off x="0" y="2417"/>
                  <a:ext cx="302" cy="518"/>
                </a:xfrm>
                <a:prstGeom prst="rect">
                  <a:avLst/>
                </a:prstGeom>
                <a:noFill/>
                <a:ln w="7">
                  <a:solidFill>
                    <a:srgbClr val="A0A0A0"/>
                  </a:solidFill>
                  <a:miter lim="800000"/>
                  <a:headEnd/>
                  <a:tailEnd/>
                </a:ln>
              </p:spPr>
              <p:txBody>
                <a:bodyPr wrap="none"/>
                <a:lstStyle/>
                <a:p>
                  <a:endParaRPr lang="en-IN"/>
                </a:p>
              </p:txBody>
            </p:sp>
          </p:grpSp>
          <p:grpSp>
            <p:nvGrpSpPr>
              <p:cNvPr id="23" name="Group 102"/>
              <p:cNvGrpSpPr>
                <a:grpSpLocks/>
              </p:cNvGrpSpPr>
              <p:nvPr/>
            </p:nvGrpSpPr>
            <p:grpSpPr bwMode="auto">
              <a:xfrm>
                <a:off x="302" y="2417"/>
                <a:ext cx="806" cy="518"/>
                <a:chOff x="302" y="2417"/>
                <a:chExt cx="806" cy="518"/>
              </a:xfrm>
            </p:grpSpPr>
            <p:sp>
              <p:nvSpPr>
                <p:cNvPr id="82066" name="Rectangle 22"/>
                <p:cNvSpPr>
                  <a:spLocks noChangeArrowheads="1"/>
                </p:cNvSpPr>
                <p:nvPr/>
              </p:nvSpPr>
              <p:spPr bwMode="auto">
                <a:xfrm>
                  <a:off x="345" y="2417"/>
                  <a:ext cx="720"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Dspace@IIA</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67" name="Rectangle 101"/>
                <p:cNvSpPr>
                  <a:spLocks noChangeArrowheads="1"/>
                </p:cNvSpPr>
                <p:nvPr/>
              </p:nvSpPr>
              <p:spPr bwMode="auto">
                <a:xfrm>
                  <a:off x="302" y="2417"/>
                  <a:ext cx="806" cy="518"/>
                </a:xfrm>
                <a:prstGeom prst="rect">
                  <a:avLst/>
                </a:prstGeom>
                <a:noFill/>
                <a:ln w="7">
                  <a:solidFill>
                    <a:srgbClr val="A0A0A0"/>
                  </a:solidFill>
                  <a:miter lim="800000"/>
                  <a:headEnd/>
                  <a:tailEnd/>
                </a:ln>
              </p:spPr>
              <p:txBody>
                <a:bodyPr wrap="none"/>
                <a:lstStyle/>
                <a:p>
                  <a:endParaRPr lang="en-IN"/>
                </a:p>
              </p:txBody>
            </p:sp>
          </p:grpSp>
          <p:grpSp>
            <p:nvGrpSpPr>
              <p:cNvPr id="24" name="Group 104"/>
              <p:cNvGrpSpPr>
                <a:grpSpLocks/>
              </p:cNvGrpSpPr>
              <p:nvPr/>
            </p:nvGrpSpPr>
            <p:grpSpPr bwMode="auto">
              <a:xfrm>
                <a:off x="1108" y="2417"/>
                <a:ext cx="878" cy="518"/>
                <a:chOff x="1108" y="2417"/>
                <a:chExt cx="878" cy="518"/>
              </a:xfrm>
            </p:grpSpPr>
            <p:sp>
              <p:nvSpPr>
                <p:cNvPr id="82064" name="Rectangle 23"/>
                <p:cNvSpPr>
                  <a:spLocks noChangeArrowheads="1"/>
                </p:cNvSpPr>
                <p:nvPr/>
              </p:nvSpPr>
              <p:spPr bwMode="auto">
                <a:xfrm>
                  <a:off x="1151" y="2417"/>
                  <a:ext cx="792" cy="518"/>
                </a:xfrm>
                <a:prstGeom prst="rect">
                  <a:avLst/>
                </a:prstGeom>
                <a:noFill/>
                <a:ln w="9525">
                  <a:noFill/>
                  <a:miter lim="800000"/>
                  <a:headEnd/>
                  <a:tailEnd/>
                </a:ln>
              </p:spPr>
              <p:txBody>
                <a:bodyPr/>
                <a:lstStyle/>
                <a:p>
                  <a:pPr eaLnBrk="1" hangingPunct="1"/>
                  <a:r>
                    <a:rPr lang="en-US" sz="1200">
                      <a:solidFill>
                        <a:srgbClr val="000000"/>
                      </a:solidFill>
                      <a:latin typeface="Arial Narrow" pitchFamily="34" charset="0"/>
                      <a:cs typeface="Arial" charset="0"/>
                    </a:rPr>
                    <a:t>Indian Institute of Astrophysics (IIA)</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65" name="Rectangle 103"/>
                <p:cNvSpPr>
                  <a:spLocks noChangeArrowheads="1"/>
                </p:cNvSpPr>
                <p:nvPr/>
              </p:nvSpPr>
              <p:spPr bwMode="auto">
                <a:xfrm>
                  <a:off x="1108" y="2417"/>
                  <a:ext cx="878" cy="518"/>
                </a:xfrm>
                <a:prstGeom prst="rect">
                  <a:avLst/>
                </a:prstGeom>
                <a:noFill/>
                <a:ln w="7">
                  <a:solidFill>
                    <a:srgbClr val="A0A0A0"/>
                  </a:solidFill>
                  <a:miter lim="800000"/>
                  <a:headEnd/>
                  <a:tailEnd/>
                </a:ln>
              </p:spPr>
              <p:txBody>
                <a:bodyPr wrap="none"/>
                <a:lstStyle/>
                <a:p>
                  <a:endParaRPr lang="en-IN"/>
                </a:p>
              </p:txBody>
            </p:sp>
          </p:grpSp>
          <p:grpSp>
            <p:nvGrpSpPr>
              <p:cNvPr id="25" name="Group 106"/>
              <p:cNvGrpSpPr>
                <a:grpSpLocks/>
              </p:cNvGrpSpPr>
              <p:nvPr/>
            </p:nvGrpSpPr>
            <p:grpSpPr bwMode="auto">
              <a:xfrm>
                <a:off x="1986" y="2417"/>
                <a:ext cx="1346" cy="518"/>
                <a:chOff x="1986" y="2417"/>
                <a:chExt cx="1346" cy="518"/>
              </a:xfrm>
            </p:grpSpPr>
            <p:sp>
              <p:nvSpPr>
                <p:cNvPr id="82062" name="Rectangle 24"/>
                <p:cNvSpPr>
                  <a:spLocks noChangeArrowheads="1"/>
                </p:cNvSpPr>
                <p:nvPr/>
              </p:nvSpPr>
              <p:spPr bwMode="auto">
                <a:xfrm>
                  <a:off x="2029" y="2417"/>
                  <a:ext cx="1260" cy="518"/>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http://prints.iiap.res.in/</a:t>
                  </a:r>
                  <a:endParaRPr lang="en-US" sz="1200" dirty="0">
                    <a:latin typeface="Times New Roman" pitchFamily="18" charset="0"/>
                    <a:ea typeface="Arial Unicode MS" pitchFamily="34" charset="-128"/>
                    <a:cs typeface="Arial Unicode MS" pitchFamily="34" charset="-128"/>
                  </a:endParaRPr>
                </a:p>
                <a:p>
                  <a:endParaRPr lang="en-US" sz="2400" dirty="0">
                    <a:latin typeface="Times New Roman" pitchFamily="18" charset="0"/>
                  </a:endParaRPr>
                </a:p>
              </p:txBody>
            </p:sp>
            <p:sp>
              <p:nvSpPr>
                <p:cNvPr id="82063" name="Rectangle 105"/>
                <p:cNvSpPr>
                  <a:spLocks noChangeArrowheads="1"/>
                </p:cNvSpPr>
                <p:nvPr/>
              </p:nvSpPr>
              <p:spPr bwMode="auto">
                <a:xfrm>
                  <a:off x="1986" y="2417"/>
                  <a:ext cx="1346" cy="518"/>
                </a:xfrm>
                <a:prstGeom prst="rect">
                  <a:avLst/>
                </a:prstGeom>
                <a:noFill/>
                <a:ln w="7">
                  <a:solidFill>
                    <a:srgbClr val="A0A0A0"/>
                  </a:solidFill>
                  <a:miter lim="800000"/>
                  <a:headEnd/>
                  <a:tailEnd/>
                </a:ln>
              </p:spPr>
              <p:txBody>
                <a:bodyPr wrap="none"/>
                <a:lstStyle/>
                <a:p>
                  <a:endParaRPr lang="en-IN"/>
                </a:p>
              </p:txBody>
            </p:sp>
          </p:grpSp>
          <p:grpSp>
            <p:nvGrpSpPr>
              <p:cNvPr id="26" name="Group 108"/>
              <p:cNvGrpSpPr>
                <a:grpSpLocks/>
              </p:cNvGrpSpPr>
              <p:nvPr/>
            </p:nvGrpSpPr>
            <p:grpSpPr bwMode="auto">
              <a:xfrm>
                <a:off x="3332" y="2417"/>
                <a:ext cx="482" cy="518"/>
                <a:chOff x="3332" y="2417"/>
                <a:chExt cx="482" cy="518"/>
              </a:xfrm>
            </p:grpSpPr>
            <p:sp>
              <p:nvSpPr>
                <p:cNvPr id="82060" name="Rectangle 25"/>
                <p:cNvSpPr>
                  <a:spLocks noChangeArrowheads="1"/>
                </p:cNvSpPr>
                <p:nvPr/>
              </p:nvSpPr>
              <p:spPr bwMode="auto">
                <a:xfrm>
                  <a:off x="3375" y="2417"/>
                  <a:ext cx="39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1903</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61" name="Rectangle 107"/>
                <p:cNvSpPr>
                  <a:spLocks noChangeArrowheads="1"/>
                </p:cNvSpPr>
                <p:nvPr/>
              </p:nvSpPr>
              <p:spPr bwMode="auto">
                <a:xfrm>
                  <a:off x="3332" y="2417"/>
                  <a:ext cx="482" cy="518"/>
                </a:xfrm>
                <a:prstGeom prst="rect">
                  <a:avLst/>
                </a:prstGeom>
                <a:noFill/>
                <a:ln w="7">
                  <a:solidFill>
                    <a:srgbClr val="A0A0A0"/>
                  </a:solidFill>
                  <a:miter lim="800000"/>
                  <a:headEnd/>
                  <a:tailEnd/>
                </a:ln>
              </p:spPr>
              <p:txBody>
                <a:bodyPr wrap="none"/>
                <a:lstStyle/>
                <a:p>
                  <a:endParaRPr lang="en-IN"/>
                </a:p>
              </p:txBody>
            </p:sp>
          </p:grpSp>
          <p:grpSp>
            <p:nvGrpSpPr>
              <p:cNvPr id="27" name="Group 110"/>
              <p:cNvGrpSpPr>
                <a:grpSpLocks/>
              </p:cNvGrpSpPr>
              <p:nvPr/>
            </p:nvGrpSpPr>
            <p:grpSpPr bwMode="auto">
              <a:xfrm>
                <a:off x="3814" y="2417"/>
                <a:ext cx="518" cy="518"/>
                <a:chOff x="3814" y="2417"/>
                <a:chExt cx="518" cy="518"/>
              </a:xfrm>
            </p:grpSpPr>
            <p:sp>
              <p:nvSpPr>
                <p:cNvPr id="82058" name="Rectangle 26"/>
                <p:cNvSpPr>
                  <a:spLocks noChangeArrowheads="1"/>
                </p:cNvSpPr>
                <p:nvPr/>
              </p:nvSpPr>
              <p:spPr bwMode="auto">
                <a:xfrm>
                  <a:off x="3857" y="2417"/>
                  <a:ext cx="43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59" name="Rectangle 109"/>
                <p:cNvSpPr>
                  <a:spLocks noChangeArrowheads="1"/>
                </p:cNvSpPr>
                <p:nvPr/>
              </p:nvSpPr>
              <p:spPr bwMode="auto">
                <a:xfrm>
                  <a:off x="3814" y="2417"/>
                  <a:ext cx="518" cy="518"/>
                </a:xfrm>
                <a:prstGeom prst="rect">
                  <a:avLst/>
                </a:prstGeom>
                <a:noFill/>
                <a:ln w="7">
                  <a:solidFill>
                    <a:srgbClr val="A0A0A0"/>
                  </a:solidFill>
                  <a:miter lim="800000"/>
                  <a:headEnd/>
                  <a:tailEnd/>
                </a:ln>
              </p:spPr>
              <p:txBody>
                <a:bodyPr wrap="none"/>
                <a:lstStyle/>
                <a:p>
                  <a:endParaRPr lang="en-IN"/>
                </a:p>
              </p:txBody>
            </p:sp>
          </p:grpSp>
          <p:grpSp>
            <p:nvGrpSpPr>
              <p:cNvPr id="28" name="Group 112"/>
              <p:cNvGrpSpPr>
                <a:grpSpLocks/>
              </p:cNvGrpSpPr>
              <p:nvPr/>
            </p:nvGrpSpPr>
            <p:grpSpPr bwMode="auto">
              <a:xfrm>
                <a:off x="0" y="2935"/>
                <a:ext cx="302" cy="633"/>
                <a:chOff x="0" y="2935"/>
                <a:chExt cx="302" cy="633"/>
              </a:xfrm>
            </p:grpSpPr>
            <p:sp>
              <p:nvSpPr>
                <p:cNvPr id="82056" name="Rectangle 27"/>
                <p:cNvSpPr>
                  <a:spLocks noChangeArrowheads="1"/>
                </p:cNvSpPr>
                <p:nvPr/>
              </p:nvSpPr>
              <p:spPr bwMode="auto">
                <a:xfrm>
                  <a:off x="43" y="2935"/>
                  <a:ext cx="21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4.</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57" name="Rectangle 111"/>
                <p:cNvSpPr>
                  <a:spLocks noChangeArrowheads="1"/>
                </p:cNvSpPr>
                <p:nvPr/>
              </p:nvSpPr>
              <p:spPr bwMode="auto">
                <a:xfrm>
                  <a:off x="0" y="2935"/>
                  <a:ext cx="302" cy="633"/>
                </a:xfrm>
                <a:prstGeom prst="rect">
                  <a:avLst/>
                </a:prstGeom>
                <a:noFill/>
                <a:ln w="7">
                  <a:solidFill>
                    <a:srgbClr val="A0A0A0"/>
                  </a:solidFill>
                  <a:miter lim="800000"/>
                  <a:headEnd/>
                  <a:tailEnd/>
                </a:ln>
              </p:spPr>
              <p:txBody>
                <a:bodyPr wrap="none"/>
                <a:lstStyle/>
                <a:p>
                  <a:endParaRPr lang="en-IN"/>
                </a:p>
              </p:txBody>
            </p:sp>
          </p:grpSp>
          <p:grpSp>
            <p:nvGrpSpPr>
              <p:cNvPr id="29" name="Group 114"/>
              <p:cNvGrpSpPr>
                <a:grpSpLocks/>
              </p:cNvGrpSpPr>
              <p:nvPr/>
            </p:nvGrpSpPr>
            <p:grpSpPr bwMode="auto">
              <a:xfrm>
                <a:off x="302" y="2935"/>
                <a:ext cx="806" cy="633"/>
                <a:chOff x="302" y="2935"/>
                <a:chExt cx="806" cy="633"/>
              </a:xfrm>
            </p:grpSpPr>
            <p:sp>
              <p:nvSpPr>
                <p:cNvPr id="82054" name="Rectangle 28"/>
                <p:cNvSpPr>
                  <a:spLocks noChangeArrowheads="1"/>
                </p:cNvSpPr>
                <p:nvPr/>
              </p:nvSpPr>
              <p:spPr bwMode="auto">
                <a:xfrm>
                  <a:off x="345" y="2935"/>
                  <a:ext cx="720"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Dspace@NITR</a:t>
                  </a:r>
                  <a:endParaRPr lang="en-US" sz="1200">
                    <a:latin typeface="Times New Roman" pitchFamily="18" charset="0"/>
                    <a:ea typeface="Arial Unicode MS" pitchFamily="34" charset="-128"/>
                    <a:cs typeface="Arial Unicode MS" pitchFamily="34" charset="-128"/>
                  </a:endParaRPr>
                </a:p>
                <a:p>
                  <a:r>
                    <a:rPr lang="en-US" sz="1200">
                      <a:latin typeface="Times New Roman" pitchFamily="18" charset="0"/>
                      <a:ea typeface="Arial Unicode MS" pitchFamily="34" charset="-128"/>
                      <a:cs typeface="Arial Unicode MS" pitchFamily="34" charset="-128"/>
                    </a:rPr>
                    <a:t> </a:t>
                  </a:r>
                </a:p>
                <a:p>
                  <a:endParaRPr lang="en-US" sz="2400">
                    <a:latin typeface="Times New Roman" pitchFamily="18" charset="0"/>
                  </a:endParaRPr>
                </a:p>
              </p:txBody>
            </p:sp>
            <p:sp>
              <p:nvSpPr>
                <p:cNvPr id="82055" name="Rectangle 113"/>
                <p:cNvSpPr>
                  <a:spLocks noChangeArrowheads="1"/>
                </p:cNvSpPr>
                <p:nvPr/>
              </p:nvSpPr>
              <p:spPr bwMode="auto">
                <a:xfrm>
                  <a:off x="302" y="2935"/>
                  <a:ext cx="806" cy="633"/>
                </a:xfrm>
                <a:prstGeom prst="rect">
                  <a:avLst/>
                </a:prstGeom>
                <a:noFill/>
                <a:ln w="7">
                  <a:solidFill>
                    <a:srgbClr val="A0A0A0"/>
                  </a:solidFill>
                  <a:miter lim="800000"/>
                  <a:headEnd/>
                  <a:tailEnd/>
                </a:ln>
              </p:spPr>
              <p:txBody>
                <a:bodyPr wrap="none"/>
                <a:lstStyle/>
                <a:p>
                  <a:endParaRPr lang="en-IN"/>
                </a:p>
              </p:txBody>
            </p:sp>
          </p:grpSp>
          <p:grpSp>
            <p:nvGrpSpPr>
              <p:cNvPr id="30" name="Group 116"/>
              <p:cNvGrpSpPr>
                <a:grpSpLocks/>
              </p:cNvGrpSpPr>
              <p:nvPr/>
            </p:nvGrpSpPr>
            <p:grpSpPr bwMode="auto">
              <a:xfrm>
                <a:off x="1108" y="2935"/>
                <a:ext cx="878" cy="633"/>
                <a:chOff x="1108" y="2935"/>
                <a:chExt cx="878" cy="633"/>
              </a:xfrm>
            </p:grpSpPr>
            <p:sp>
              <p:nvSpPr>
                <p:cNvPr id="82052" name="Rectangle 29"/>
                <p:cNvSpPr>
                  <a:spLocks noChangeArrowheads="1"/>
                </p:cNvSpPr>
                <p:nvPr/>
              </p:nvSpPr>
              <p:spPr bwMode="auto">
                <a:xfrm>
                  <a:off x="1151" y="2935"/>
                  <a:ext cx="792" cy="633"/>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National Institute of Technology,</a:t>
                  </a:r>
                  <a:endParaRPr lang="en-US" sz="1200" dirty="0">
                    <a:latin typeface="Times New Roman" pitchFamily="18" charset="0"/>
                    <a:ea typeface="Arial Unicode MS" pitchFamily="34" charset="-128"/>
                    <a:cs typeface="Arial Unicode MS" pitchFamily="34" charset="-128"/>
                  </a:endParaRPr>
                </a:p>
                <a:p>
                  <a:r>
                    <a:rPr lang="en-US" sz="1200" dirty="0">
                      <a:latin typeface="Arial Narrow" pitchFamily="34" charset="0"/>
                      <a:cs typeface="Arial" charset="0"/>
                    </a:rPr>
                    <a:t>Rourkela (IITR)</a:t>
                  </a:r>
                  <a:endParaRPr lang="en-US" sz="1200" dirty="0">
                    <a:latin typeface="Times New Roman" pitchFamily="18" charset="0"/>
                    <a:ea typeface="Arial Unicode MS" pitchFamily="34" charset="-128"/>
                    <a:cs typeface="Arial Unicode MS" pitchFamily="34" charset="-128"/>
                  </a:endParaRPr>
                </a:p>
                <a:p>
                  <a:endParaRPr lang="en-US" sz="2400" dirty="0">
                    <a:latin typeface="Times New Roman" pitchFamily="18" charset="0"/>
                  </a:endParaRPr>
                </a:p>
              </p:txBody>
            </p:sp>
            <p:sp>
              <p:nvSpPr>
                <p:cNvPr id="82053" name="Rectangle 115"/>
                <p:cNvSpPr>
                  <a:spLocks noChangeArrowheads="1"/>
                </p:cNvSpPr>
                <p:nvPr/>
              </p:nvSpPr>
              <p:spPr bwMode="auto">
                <a:xfrm>
                  <a:off x="1108" y="2935"/>
                  <a:ext cx="878" cy="633"/>
                </a:xfrm>
                <a:prstGeom prst="rect">
                  <a:avLst/>
                </a:prstGeom>
                <a:noFill/>
                <a:ln w="7">
                  <a:solidFill>
                    <a:srgbClr val="A0A0A0"/>
                  </a:solidFill>
                  <a:miter lim="800000"/>
                  <a:headEnd/>
                  <a:tailEnd/>
                </a:ln>
              </p:spPr>
              <p:txBody>
                <a:bodyPr wrap="none"/>
                <a:lstStyle/>
                <a:p>
                  <a:endParaRPr lang="en-IN"/>
                </a:p>
              </p:txBody>
            </p:sp>
          </p:grpSp>
          <p:grpSp>
            <p:nvGrpSpPr>
              <p:cNvPr id="31" name="Group 118"/>
              <p:cNvGrpSpPr>
                <a:grpSpLocks/>
              </p:cNvGrpSpPr>
              <p:nvPr/>
            </p:nvGrpSpPr>
            <p:grpSpPr bwMode="auto">
              <a:xfrm>
                <a:off x="1986" y="2935"/>
                <a:ext cx="1346" cy="633"/>
                <a:chOff x="1986" y="2935"/>
                <a:chExt cx="1346" cy="633"/>
              </a:xfrm>
            </p:grpSpPr>
            <p:sp>
              <p:nvSpPr>
                <p:cNvPr id="82050" name="Rectangle 30"/>
                <p:cNvSpPr>
                  <a:spLocks noChangeArrowheads="1"/>
                </p:cNvSpPr>
                <p:nvPr/>
              </p:nvSpPr>
              <p:spPr bwMode="auto">
                <a:xfrm>
                  <a:off x="2029" y="2935"/>
                  <a:ext cx="1260" cy="633"/>
                </a:xfrm>
                <a:prstGeom prst="rect">
                  <a:avLst/>
                </a:prstGeom>
                <a:noFill/>
                <a:ln w="9525">
                  <a:noFill/>
                  <a:miter lim="800000"/>
                  <a:headEnd/>
                  <a:tailEnd/>
                </a:ln>
              </p:spPr>
              <p:txBody>
                <a:bodyPr/>
                <a:lstStyle/>
                <a:p>
                  <a:pPr eaLnBrk="1" hangingPunct="1"/>
                  <a:r>
                    <a:rPr lang="en-US" sz="1200" dirty="0">
                      <a:solidFill>
                        <a:srgbClr val="000000"/>
                      </a:solidFill>
                      <a:latin typeface="Arial Narrow" pitchFamily="34" charset="0"/>
                      <a:cs typeface="Arial" charset="0"/>
                    </a:rPr>
                    <a:t>http://</a:t>
                  </a:r>
                  <a:r>
                    <a:rPr lang="en-US" sz="1200" dirty="0">
                      <a:latin typeface="Arial Narrow" pitchFamily="34" charset="0"/>
                      <a:cs typeface="Arial" charset="0"/>
                    </a:rPr>
                    <a:t>dspace.nitrkl.ac.in/dspace</a:t>
                  </a:r>
                  <a:r>
                    <a:rPr lang="en-US" sz="1200" dirty="0">
                      <a:solidFill>
                        <a:srgbClr val="000000"/>
                      </a:solidFill>
                      <a:latin typeface="Arial Narrow" pitchFamily="34" charset="0"/>
                      <a:cs typeface="Arial" charset="0"/>
                    </a:rPr>
                    <a:t>/</a:t>
                  </a:r>
                  <a:endParaRPr lang="en-US" sz="1200" dirty="0">
                    <a:latin typeface="Times New Roman" pitchFamily="18" charset="0"/>
                    <a:ea typeface="Arial Unicode MS" pitchFamily="34" charset="-128"/>
                    <a:cs typeface="Arial Unicode MS" pitchFamily="34" charset="-128"/>
                  </a:endParaRPr>
                </a:p>
                <a:p>
                  <a:r>
                    <a:rPr lang="en-US" sz="1200" dirty="0">
                      <a:latin typeface="Times New Roman" pitchFamily="18" charset="0"/>
                      <a:ea typeface="Arial Unicode MS" pitchFamily="34" charset="-128"/>
                      <a:cs typeface="Arial Unicode MS" pitchFamily="34" charset="-128"/>
                    </a:rPr>
                    <a:t> </a:t>
                  </a:r>
                </a:p>
                <a:p>
                  <a:endParaRPr lang="en-US" sz="2400" dirty="0">
                    <a:latin typeface="Times New Roman" pitchFamily="18" charset="0"/>
                  </a:endParaRPr>
                </a:p>
              </p:txBody>
            </p:sp>
            <p:sp>
              <p:nvSpPr>
                <p:cNvPr id="82051" name="Rectangle 117"/>
                <p:cNvSpPr>
                  <a:spLocks noChangeArrowheads="1"/>
                </p:cNvSpPr>
                <p:nvPr/>
              </p:nvSpPr>
              <p:spPr bwMode="auto">
                <a:xfrm>
                  <a:off x="1986" y="2935"/>
                  <a:ext cx="1346" cy="633"/>
                </a:xfrm>
                <a:prstGeom prst="rect">
                  <a:avLst/>
                </a:prstGeom>
                <a:noFill/>
                <a:ln w="7">
                  <a:solidFill>
                    <a:srgbClr val="A0A0A0"/>
                  </a:solidFill>
                  <a:miter lim="800000"/>
                  <a:headEnd/>
                  <a:tailEnd/>
                </a:ln>
              </p:spPr>
              <p:txBody>
                <a:bodyPr wrap="none"/>
                <a:lstStyle/>
                <a:p>
                  <a:endParaRPr lang="en-IN"/>
                </a:p>
              </p:txBody>
            </p:sp>
          </p:grpSp>
          <p:grpSp>
            <p:nvGrpSpPr>
              <p:cNvPr id="81984" name="Group 120"/>
              <p:cNvGrpSpPr>
                <a:grpSpLocks/>
              </p:cNvGrpSpPr>
              <p:nvPr/>
            </p:nvGrpSpPr>
            <p:grpSpPr bwMode="auto">
              <a:xfrm>
                <a:off x="3332" y="2935"/>
                <a:ext cx="482" cy="633"/>
                <a:chOff x="3332" y="2935"/>
                <a:chExt cx="482" cy="633"/>
              </a:xfrm>
            </p:grpSpPr>
            <p:sp>
              <p:nvSpPr>
                <p:cNvPr id="82048" name="Rectangle 31"/>
                <p:cNvSpPr>
                  <a:spLocks noChangeArrowheads="1"/>
                </p:cNvSpPr>
                <p:nvPr/>
              </p:nvSpPr>
              <p:spPr bwMode="auto">
                <a:xfrm>
                  <a:off x="3375" y="2935"/>
                  <a:ext cx="39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557</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49" name="Rectangle 119"/>
                <p:cNvSpPr>
                  <a:spLocks noChangeArrowheads="1"/>
                </p:cNvSpPr>
                <p:nvPr/>
              </p:nvSpPr>
              <p:spPr bwMode="auto">
                <a:xfrm>
                  <a:off x="3332" y="2935"/>
                  <a:ext cx="482" cy="633"/>
                </a:xfrm>
                <a:prstGeom prst="rect">
                  <a:avLst/>
                </a:prstGeom>
                <a:noFill/>
                <a:ln w="7">
                  <a:solidFill>
                    <a:srgbClr val="A0A0A0"/>
                  </a:solidFill>
                  <a:miter lim="800000"/>
                  <a:headEnd/>
                  <a:tailEnd/>
                </a:ln>
              </p:spPr>
              <p:txBody>
                <a:bodyPr wrap="none"/>
                <a:lstStyle/>
                <a:p>
                  <a:endParaRPr lang="en-IN"/>
                </a:p>
              </p:txBody>
            </p:sp>
          </p:grpSp>
          <p:grpSp>
            <p:nvGrpSpPr>
              <p:cNvPr id="81985" name="Group 122"/>
              <p:cNvGrpSpPr>
                <a:grpSpLocks/>
              </p:cNvGrpSpPr>
              <p:nvPr/>
            </p:nvGrpSpPr>
            <p:grpSpPr bwMode="auto">
              <a:xfrm>
                <a:off x="3814" y="2935"/>
                <a:ext cx="518" cy="633"/>
                <a:chOff x="3814" y="2935"/>
                <a:chExt cx="518" cy="633"/>
              </a:xfrm>
            </p:grpSpPr>
            <p:sp>
              <p:nvSpPr>
                <p:cNvPr id="82046" name="Rectangle 32"/>
                <p:cNvSpPr>
                  <a:spLocks noChangeArrowheads="1"/>
                </p:cNvSpPr>
                <p:nvPr/>
              </p:nvSpPr>
              <p:spPr bwMode="auto">
                <a:xfrm>
                  <a:off x="3857" y="2935"/>
                  <a:ext cx="43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a:t>
                  </a:r>
                  <a:endParaRPr lang="en-US" sz="1200">
                    <a:latin typeface="Times New Roman" pitchFamily="18" charset="0"/>
                    <a:ea typeface="Arial Unicode MS" pitchFamily="34" charset="-128"/>
                    <a:cs typeface="Arial Unicode MS" pitchFamily="34" charset="-128"/>
                  </a:endParaRPr>
                </a:p>
                <a:p>
                  <a:r>
                    <a:rPr lang="en-US" sz="1200">
                      <a:latin typeface="Times New Roman" pitchFamily="18" charset="0"/>
                      <a:ea typeface="Arial Unicode MS" pitchFamily="34" charset="-128"/>
                      <a:cs typeface="Arial Unicode MS" pitchFamily="34" charset="-128"/>
                    </a:rPr>
                    <a:t> </a:t>
                  </a:r>
                </a:p>
                <a:p>
                  <a:endParaRPr lang="en-US" sz="2400">
                    <a:latin typeface="Times New Roman" pitchFamily="18" charset="0"/>
                  </a:endParaRPr>
                </a:p>
              </p:txBody>
            </p:sp>
            <p:sp>
              <p:nvSpPr>
                <p:cNvPr id="82047" name="Rectangle 121"/>
                <p:cNvSpPr>
                  <a:spLocks noChangeArrowheads="1"/>
                </p:cNvSpPr>
                <p:nvPr/>
              </p:nvSpPr>
              <p:spPr bwMode="auto">
                <a:xfrm>
                  <a:off x="3814" y="2935"/>
                  <a:ext cx="518" cy="633"/>
                </a:xfrm>
                <a:prstGeom prst="rect">
                  <a:avLst/>
                </a:prstGeom>
                <a:noFill/>
                <a:ln w="7">
                  <a:solidFill>
                    <a:srgbClr val="A0A0A0"/>
                  </a:solidFill>
                  <a:miter lim="800000"/>
                  <a:headEnd/>
                  <a:tailEnd/>
                </a:ln>
              </p:spPr>
              <p:txBody>
                <a:bodyPr wrap="none"/>
                <a:lstStyle/>
                <a:p>
                  <a:endParaRPr lang="en-IN"/>
                </a:p>
              </p:txBody>
            </p:sp>
          </p:grpSp>
          <p:grpSp>
            <p:nvGrpSpPr>
              <p:cNvPr id="82106" name="Group 124"/>
              <p:cNvGrpSpPr>
                <a:grpSpLocks/>
              </p:cNvGrpSpPr>
              <p:nvPr/>
            </p:nvGrpSpPr>
            <p:grpSpPr bwMode="auto">
              <a:xfrm>
                <a:off x="0" y="3568"/>
                <a:ext cx="302" cy="518"/>
                <a:chOff x="0" y="3568"/>
                <a:chExt cx="302" cy="518"/>
              </a:xfrm>
            </p:grpSpPr>
            <p:sp>
              <p:nvSpPr>
                <p:cNvPr id="82044" name="Rectangle 33"/>
                <p:cNvSpPr>
                  <a:spLocks noChangeArrowheads="1"/>
                </p:cNvSpPr>
                <p:nvPr/>
              </p:nvSpPr>
              <p:spPr bwMode="auto">
                <a:xfrm>
                  <a:off x="43" y="3568"/>
                  <a:ext cx="21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5.</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45" name="Rectangle 123"/>
                <p:cNvSpPr>
                  <a:spLocks noChangeArrowheads="1"/>
                </p:cNvSpPr>
                <p:nvPr/>
              </p:nvSpPr>
              <p:spPr bwMode="auto">
                <a:xfrm>
                  <a:off x="0" y="3568"/>
                  <a:ext cx="302" cy="518"/>
                </a:xfrm>
                <a:prstGeom prst="rect">
                  <a:avLst/>
                </a:prstGeom>
                <a:noFill/>
                <a:ln w="7">
                  <a:solidFill>
                    <a:srgbClr val="A0A0A0"/>
                  </a:solidFill>
                  <a:miter lim="800000"/>
                  <a:headEnd/>
                  <a:tailEnd/>
                </a:ln>
              </p:spPr>
              <p:txBody>
                <a:bodyPr wrap="none"/>
                <a:lstStyle/>
                <a:p>
                  <a:endParaRPr lang="en-IN"/>
                </a:p>
              </p:txBody>
            </p:sp>
          </p:grpSp>
          <p:grpSp>
            <p:nvGrpSpPr>
              <p:cNvPr id="82107" name="Group 126"/>
              <p:cNvGrpSpPr>
                <a:grpSpLocks/>
              </p:cNvGrpSpPr>
              <p:nvPr/>
            </p:nvGrpSpPr>
            <p:grpSpPr bwMode="auto">
              <a:xfrm>
                <a:off x="302" y="3568"/>
                <a:ext cx="806" cy="518"/>
                <a:chOff x="302" y="3568"/>
                <a:chExt cx="806" cy="518"/>
              </a:xfrm>
            </p:grpSpPr>
            <p:sp>
              <p:nvSpPr>
                <p:cNvPr id="82042" name="Rectangle 34"/>
                <p:cNvSpPr>
                  <a:spLocks noChangeArrowheads="1"/>
                </p:cNvSpPr>
                <p:nvPr/>
              </p:nvSpPr>
              <p:spPr bwMode="auto">
                <a:xfrm>
                  <a:off x="345" y="3568"/>
                  <a:ext cx="720"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ETD@IISc</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43" name="Rectangle 125"/>
                <p:cNvSpPr>
                  <a:spLocks noChangeArrowheads="1"/>
                </p:cNvSpPr>
                <p:nvPr/>
              </p:nvSpPr>
              <p:spPr bwMode="auto">
                <a:xfrm>
                  <a:off x="302" y="3568"/>
                  <a:ext cx="806" cy="518"/>
                </a:xfrm>
                <a:prstGeom prst="rect">
                  <a:avLst/>
                </a:prstGeom>
                <a:noFill/>
                <a:ln w="7">
                  <a:solidFill>
                    <a:srgbClr val="A0A0A0"/>
                  </a:solidFill>
                  <a:miter lim="800000"/>
                  <a:headEnd/>
                  <a:tailEnd/>
                </a:ln>
              </p:spPr>
              <p:txBody>
                <a:bodyPr wrap="none"/>
                <a:lstStyle/>
                <a:p>
                  <a:endParaRPr lang="en-IN"/>
                </a:p>
              </p:txBody>
            </p:sp>
          </p:grpSp>
          <p:grpSp>
            <p:nvGrpSpPr>
              <p:cNvPr id="82108" name="Group 128"/>
              <p:cNvGrpSpPr>
                <a:grpSpLocks/>
              </p:cNvGrpSpPr>
              <p:nvPr/>
            </p:nvGrpSpPr>
            <p:grpSpPr bwMode="auto">
              <a:xfrm>
                <a:off x="1108" y="3568"/>
                <a:ext cx="878" cy="518"/>
                <a:chOff x="1108" y="3568"/>
                <a:chExt cx="878" cy="518"/>
              </a:xfrm>
            </p:grpSpPr>
            <p:sp>
              <p:nvSpPr>
                <p:cNvPr id="82040" name="Rectangle 35"/>
                <p:cNvSpPr>
                  <a:spLocks noChangeArrowheads="1"/>
                </p:cNvSpPr>
                <p:nvPr/>
              </p:nvSpPr>
              <p:spPr bwMode="auto">
                <a:xfrm>
                  <a:off x="1151" y="3568"/>
                  <a:ext cx="79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Indian Institute of Science (IISc)</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41" name="Rectangle 127"/>
                <p:cNvSpPr>
                  <a:spLocks noChangeArrowheads="1"/>
                </p:cNvSpPr>
                <p:nvPr/>
              </p:nvSpPr>
              <p:spPr bwMode="auto">
                <a:xfrm>
                  <a:off x="1108" y="3568"/>
                  <a:ext cx="878" cy="518"/>
                </a:xfrm>
                <a:prstGeom prst="rect">
                  <a:avLst/>
                </a:prstGeom>
                <a:noFill/>
                <a:ln w="7">
                  <a:solidFill>
                    <a:srgbClr val="A0A0A0"/>
                  </a:solidFill>
                  <a:miter lim="800000"/>
                  <a:headEnd/>
                  <a:tailEnd/>
                </a:ln>
              </p:spPr>
              <p:txBody>
                <a:bodyPr wrap="none"/>
                <a:lstStyle/>
                <a:p>
                  <a:endParaRPr lang="en-IN"/>
                </a:p>
              </p:txBody>
            </p:sp>
          </p:grpSp>
          <p:grpSp>
            <p:nvGrpSpPr>
              <p:cNvPr id="82109" name="Group 130"/>
              <p:cNvGrpSpPr>
                <a:grpSpLocks/>
              </p:cNvGrpSpPr>
              <p:nvPr/>
            </p:nvGrpSpPr>
            <p:grpSpPr bwMode="auto">
              <a:xfrm>
                <a:off x="1986" y="3568"/>
                <a:ext cx="1346" cy="518"/>
                <a:chOff x="1986" y="3568"/>
                <a:chExt cx="1346" cy="518"/>
              </a:xfrm>
            </p:grpSpPr>
            <p:sp>
              <p:nvSpPr>
                <p:cNvPr id="82038" name="Rectangle 36"/>
                <p:cNvSpPr>
                  <a:spLocks noChangeArrowheads="1"/>
                </p:cNvSpPr>
                <p:nvPr/>
              </p:nvSpPr>
              <p:spPr bwMode="auto">
                <a:xfrm>
                  <a:off x="2029" y="3568"/>
                  <a:ext cx="1260" cy="518"/>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http://etd.ncsi.iisc.ernet.in/</a:t>
                  </a:r>
                  <a:endParaRPr lang="en-US" sz="1200" dirty="0">
                    <a:latin typeface="Times New Roman" pitchFamily="18" charset="0"/>
                    <a:ea typeface="Arial Unicode MS" pitchFamily="34" charset="-128"/>
                    <a:cs typeface="Arial Unicode MS" pitchFamily="34" charset="-128"/>
                  </a:endParaRPr>
                </a:p>
                <a:p>
                  <a:r>
                    <a:rPr lang="en-US" sz="1200" dirty="0">
                      <a:latin typeface="Times New Roman" pitchFamily="18" charset="0"/>
                      <a:ea typeface="Arial Unicode MS" pitchFamily="34" charset="-128"/>
                      <a:cs typeface="Arial Unicode MS" pitchFamily="34" charset="-128"/>
                    </a:rPr>
                    <a:t> </a:t>
                  </a:r>
                </a:p>
                <a:p>
                  <a:endParaRPr lang="en-US" sz="2400" dirty="0">
                    <a:latin typeface="Times New Roman" pitchFamily="18" charset="0"/>
                  </a:endParaRPr>
                </a:p>
              </p:txBody>
            </p:sp>
            <p:sp>
              <p:nvSpPr>
                <p:cNvPr id="82039" name="Rectangle 129"/>
                <p:cNvSpPr>
                  <a:spLocks noChangeArrowheads="1"/>
                </p:cNvSpPr>
                <p:nvPr/>
              </p:nvSpPr>
              <p:spPr bwMode="auto">
                <a:xfrm>
                  <a:off x="1986" y="3568"/>
                  <a:ext cx="1346" cy="518"/>
                </a:xfrm>
                <a:prstGeom prst="rect">
                  <a:avLst/>
                </a:prstGeom>
                <a:noFill/>
                <a:ln w="7">
                  <a:solidFill>
                    <a:srgbClr val="A0A0A0"/>
                  </a:solidFill>
                  <a:miter lim="800000"/>
                  <a:headEnd/>
                  <a:tailEnd/>
                </a:ln>
              </p:spPr>
              <p:txBody>
                <a:bodyPr wrap="none"/>
                <a:lstStyle/>
                <a:p>
                  <a:endParaRPr lang="en-IN"/>
                </a:p>
              </p:txBody>
            </p:sp>
          </p:grpSp>
          <p:grpSp>
            <p:nvGrpSpPr>
              <p:cNvPr id="82110" name="Group 132"/>
              <p:cNvGrpSpPr>
                <a:grpSpLocks/>
              </p:cNvGrpSpPr>
              <p:nvPr/>
            </p:nvGrpSpPr>
            <p:grpSpPr bwMode="auto">
              <a:xfrm>
                <a:off x="3332" y="3568"/>
                <a:ext cx="482" cy="518"/>
                <a:chOff x="3332" y="3568"/>
                <a:chExt cx="482" cy="518"/>
              </a:xfrm>
            </p:grpSpPr>
            <p:sp>
              <p:nvSpPr>
                <p:cNvPr id="82036" name="Rectangle 37"/>
                <p:cNvSpPr>
                  <a:spLocks noChangeArrowheads="1"/>
                </p:cNvSpPr>
                <p:nvPr/>
              </p:nvSpPr>
              <p:spPr bwMode="auto">
                <a:xfrm>
                  <a:off x="3375" y="3568"/>
                  <a:ext cx="39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289</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37" name="Rectangle 131"/>
                <p:cNvSpPr>
                  <a:spLocks noChangeArrowheads="1"/>
                </p:cNvSpPr>
                <p:nvPr/>
              </p:nvSpPr>
              <p:spPr bwMode="auto">
                <a:xfrm>
                  <a:off x="3332" y="3568"/>
                  <a:ext cx="482" cy="518"/>
                </a:xfrm>
                <a:prstGeom prst="rect">
                  <a:avLst/>
                </a:prstGeom>
                <a:noFill/>
                <a:ln w="7">
                  <a:solidFill>
                    <a:srgbClr val="A0A0A0"/>
                  </a:solidFill>
                  <a:miter lim="800000"/>
                  <a:headEnd/>
                  <a:tailEnd/>
                </a:ln>
              </p:spPr>
              <p:txBody>
                <a:bodyPr wrap="none"/>
                <a:lstStyle/>
                <a:p>
                  <a:endParaRPr lang="en-IN"/>
                </a:p>
              </p:txBody>
            </p:sp>
          </p:grpSp>
          <p:grpSp>
            <p:nvGrpSpPr>
              <p:cNvPr id="82111" name="Group 134"/>
              <p:cNvGrpSpPr>
                <a:grpSpLocks/>
              </p:cNvGrpSpPr>
              <p:nvPr/>
            </p:nvGrpSpPr>
            <p:grpSpPr bwMode="auto">
              <a:xfrm>
                <a:off x="3814" y="3568"/>
                <a:ext cx="518" cy="518"/>
                <a:chOff x="3814" y="3568"/>
                <a:chExt cx="518" cy="518"/>
              </a:xfrm>
            </p:grpSpPr>
            <p:sp>
              <p:nvSpPr>
                <p:cNvPr id="82034" name="Rectangle 38"/>
                <p:cNvSpPr>
                  <a:spLocks noChangeArrowheads="1"/>
                </p:cNvSpPr>
                <p:nvPr/>
              </p:nvSpPr>
              <p:spPr bwMode="auto">
                <a:xfrm>
                  <a:off x="3857" y="3568"/>
                  <a:ext cx="43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35" name="Rectangle 133"/>
                <p:cNvSpPr>
                  <a:spLocks noChangeArrowheads="1"/>
                </p:cNvSpPr>
                <p:nvPr/>
              </p:nvSpPr>
              <p:spPr bwMode="auto">
                <a:xfrm>
                  <a:off x="3814" y="3568"/>
                  <a:ext cx="518" cy="518"/>
                </a:xfrm>
                <a:prstGeom prst="rect">
                  <a:avLst/>
                </a:prstGeom>
                <a:noFill/>
                <a:ln w="7">
                  <a:solidFill>
                    <a:srgbClr val="A0A0A0"/>
                  </a:solidFill>
                  <a:miter lim="800000"/>
                  <a:headEnd/>
                  <a:tailEnd/>
                </a:ln>
              </p:spPr>
              <p:txBody>
                <a:bodyPr wrap="none"/>
                <a:lstStyle/>
                <a:p>
                  <a:endParaRPr lang="en-IN"/>
                </a:p>
              </p:txBody>
            </p:sp>
          </p:grpSp>
          <p:grpSp>
            <p:nvGrpSpPr>
              <p:cNvPr id="81920" name="Group 136"/>
              <p:cNvGrpSpPr>
                <a:grpSpLocks/>
              </p:cNvGrpSpPr>
              <p:nvPr/>
            </p:nvGrpSpPr>
            <p:grpSpPr bwMode="auto">
              <a:xfrm>
                <a:off x="0" y="4086"/>
                <a:ext cx="302" cy="518"/>
                <a:chOff x="0" y="4086"/>
                <a:chExt cx="302" cy="518"/>
              </a:xfrm>
            </p:grpSpPr>
            <p:sp>
              <p:nvSpPr>
                <p:cNvPr id="82032" name="Rectangle 39"/>
                <p:cNvSpPr>
                  <a:spLocks noChangeArrowheads="1"/>
                </p:cNvSpPr>
                <p:nvPr/>
              </p:nvSpPr>
              <p:spPr bwMode="auto">
                <a:xfrm>
                  <a:off x="43" y="4086"/>
                  <a:ext cx="21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6.</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33" name="Rectangle 135"/>
                <p:cNvSpPr>
                  <a:spLocks noChangeArrowheads="1"/>
                </p:cNvSpPr>
                <p:nvPr/>
              </p:nvSpPr>
              <p:spPr bwMode="auto">
                <a:xfrm>
                  <a:off x="0" y="4086"/>
                  <a:ext cx="302" cy="518"/>
                </a:xfrm>
                <a:prstGeom prst="rect">
                  <a:avLst/>
                </a:prstGeom>
                <a:noFill/>
                <a:ln w="7">
                  <a:solidFill>
                    <a:srgbClr val="A0A0A0"/>
                  </a:solidFill>
                  <a:miter lim="800000"/>
                  <a:headEnd/>
                  <a:tailEnd/>
                </a:ln>
              </p:spPr>
              <p:txBody>
                <a:bodyPr wrap="none"/>
                <a:lstStyle/>
                <a:p>
                  <a:endParaRPr lang="en-IN"/>
                </a:p>
              </p:txBody>
            </p:sp>
          </p:grpSp>
          <p:grpSp>
            <p:nvGrpSpPr>
              <p:cNvPr id="81921" name="Group 138"/>
              <p:cNvGrpSpPr>
                <a:grpSpLocks/>
              </p:cNvGrpSpPr>
              <p:nvPr/>
            </p:nvGrpSpPr>
            <p:grpSpPr bwMode="auto">
              <a:xfrm>
                <a:off x="302" y="4086"/>
                <a:ext cx="806" cy="518"/>
                <a:chOff x="302" y="4086"/>
                <a:chExt cx="806" cy="518"/>
              </a:xfrm>
            </p:grpSpPr>
            <p:sp>
              <p:nvSpPr>
                <p:cNvPr id="82030" name="Rectangle 40"/>
                <p:cNvSpPr>
                  <a:spLocks noChangeArrowheads="1"/>
                </p:cNvSpPr>
                <p:nvPr/>
              </p:nvSpPr>
              <p:spPr bwMode="auto">
                <a:xfrm>
                  <a:off x="345" y="4086"/>
                  <a:ext cx="720"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a:t>
                  </a:r>
                  <a:endParaRPr lang="en-US" sz="1200">
                    <a:latin typeface="Times New Roman" pitchFamily="18" charset="0"/>
                    <a:ea typeface="Arial Unicode MS" pitchFamily="34" charset="-128"/>
                    <a:cs typeface="Arial Unicode MS" pitchFamily="34" charset="-128"/>
                  </a:endParaRPr>
                </a:p>
                <a:p>
                  <a:r>
                    <a:rPr lang="en-US" sz="1200">
                      <a:latin typeface="Arial Narrow" pitchFamily="34" charset="0"/>
                      <a:cs typeface="Arial" charset="0"/>
                    </a:rPr>
                    <a:t>INFLIBNET</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31" name="Rectangle 137"/>
                <p:cNvSpPr>
                  <a:spLocks noChangeArrowheads="1"/>
                </p:cNvSpPr>
                <p:nvPr/>
              </p:nvSpPr>
              <p:spPr bwMode="auto">
                <a:xfrm>
                  <a:off x="302" y="4086"/>
                  <a:ext cx="806" cy="518"/>
                </a:xfrm>
                <a:prstGeom prst="rect">
                  <a:avLst/>
                </a:prstGeom>
                <a:noFill/>
                <a:ln w="7">
                  <a:solidFill>
                    <a:srgbClr val="A0A0A0"/>
                  </a:solidFill>
                  <a:miter lim="800000"/>
                  <a:headEnd/>
                  <a:tailEnd/>
                </a:ln>
              </p:spPr>
              <p:txBody>
                <a:bodyPr wrap="none"/>
                <a:lstStyle/>
                <a:p>
                  <a:endParaRPr lang="en-IN"/>
                </a:p>
              </p:txBody>
            </p:sp>
          </p:grpSp>
          <p:grpSp>
            <p:nvGrpSpPr>
              <p:cNvPr id="81923" name="Group 140"/>
              <p:cNvGrpSpPr>
                <a:grpSpLocks/>
              </p:cNvGrpSpPr>
              <p:nvPr/>
            </p:nvGrpSpPr>
            <p:grpSpPr bwMode="auto">
              <a:xfrm>
                <a:off x="1108" y="4086"/>
                <a:ext cx="878" cy="518"/>
                <a:chOff x="1108" y="4086"/>
                <a:chExt cx="878" cy="518"/>
              </a:xfrm>
            </p:grpSpPr>
            <p:sp>
              <p:nvSpPr>
                <p:cNvPr id="82028" name="Rectangle 41"/>
                <p:cNvSpPr>
                  <a:spLocks noChangeArrowheads="1"/>
                </p:cNvSpPr>
                <p:nvPr/>
              </p:nvSpPr>
              <p:spPr bwMode="auto">
                <a:xfrm>
                  <a:off x="1151" y="4086"/>
                  <a:ext cx="79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INFLIBNET</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29" name="Rectangle 139"/>
                <p:cNvSpPr>
                  <a:spLocks noChangeArrowheads="1"/>
                </p:cNvSpPr>
                <p:nvPr/>
              </p:nvSpPr>
              <p:spPr bwMode="auto">
                <a:xfrm>
                  <a:off x="1108" y="4086"/>
                  <a:ext cx="878" cy="518"/>
                </a:xfrm>
                <a:prstGeom prst="rect">
                  <a:avLst/>
                </a:prstGeom>
                <a:noFill/>
                <a:ln w="7">
                  <a:solidFill>
                    <a:srgbClr val="A0A0A0"/>
                  </a:solidFill>
                  <a:miter lim="800000"/>
                  <a:headEnd/>
                  <a:tailEnd/>
                </a:ln>
              </p:spPr>
              <p:txBody>
                <a:bodyPr wrap="none"/>
                <a:lstStyle/>
                <a:p>
                  <a:endParaRPr lang="en-IN"/>
                </a:p>
              </p:txBody>
            </p:sp>
          </p:grpSp>
          <p:grpSp>
            <p:nvGrpSpPr>
              <p:cNvPr id="81924" name="Group 142"/>
              <p:cNvGrpSpPr>
                <a:grpSpLocks/>
              </p:cNvGrpSpPr>
              <p:nvPr/>
            </p:nvGrpSpPr>
            <p:grpSpPr bwMode="auto">
              <a:xfrm>
                <a:off x="1986" y="4086"/>
                <a:ext cx="1346" cy="518"/>
                <a:chOff x="1986" y="4086"/>
                <a:chExt cx="1346" cy="518"/>
              </a:xfrm>
            </p:grpSpPr>
            <p:sp>
              <p:nvSpPr>
                <p:cNvPr id="82026" name="Rectangle 42"/>
                <p:cNvSpPr>
                  <a:spLocks noChangeArrowheads="1"/>
                </p:cNvSpPr>
                <p:nvPr/>
              </p:nvSpPr>
              <p:spPr bwMode="auto">
                <a:xfrm>
                  <a:off x="2029" y="4086"/>
                  <a:ext cx="1260" cy="518"/>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http://dspace.inflibnet.ac.in</a:t>
                  </a:r>
                  <a:endParaRPr lang="en-US" sz="1200" dirty="0">
                    <a:latin typeface="Times New Roman" pitchFamily="18" charset="0"/>
                    <a:ea typeface="Arial Unicode MS" pitchFamily="34" charset="-128"/>
                    <a:cs typeface="Arial Unicode MS" pitchFamily="34" charset="-128"/>
                  </a:endParaRPr>
                </a:p>
                <a:p>
                  <a:endParaRPr lang="en-US" sz="2400" dirty="0">
                    <a:latin typeface="Times New Roman" pitchFamily="18" charset="0"/>
                  </a:endParaRPr>
                </a:p>
              </p:txBody>
            </p:sp>
            <p:sp>
              <p:nvSpPr>
                <p:cNvPr id="82027" name="Rectangle 141"/>
                <p:cNvSpPr>
                  <a:spLocks noChangeArrowheads="1"/>
                </p:cNvSpPr>
                <p:nvPr/>
              </p:nvSpPr>
              <p:spPr bwMode="auto">
                <a:xfrm>
                  <a:off x="1986" y="4086"/>
                  <a:ext cx="1346" cy="518"/>
                </a:xfrm>
                <a:prstGeom prst="rect">
                  <a:avLst/>
                </a:prstGeom>
                <a:noFill/>
                <a:ln w="7">
                  <a:solidFill>
                    <a:srgbClr val="A0A0A0"/>
                  </a:solidFill>
                  <a:miter lim="800000"/>
                  <a:headEnd/>
                  <a:tailEnd/>
                </a:ln>
              </p:spPr>
              <p:txBody>
                <a:bodyPr wrap="none"/>
                <a:lstStyle/>
                <a:p>
                  <a:endParaRPr lang="en-IN"/>
                </a:p>
              </p:txBody>
            </p:sp>
          </p:grpSp>
          <p:grpSp>
            <p:nvGrpSpPr>
              <p:cNvPr id="81926" name="Group 144"/>
              <p:cNvGrpSpPr>
                <a:grpSpLocks/>
              </p:cNvGrpSpPr>
              <p:nvPr/>
            </p:nvGrpSpPr>
            <p:grpSpPr bwMode="auto">
              <a:xfrm>
                <a:off x="3332" y="4086"/>
                <a:ext cx="482" cy="518"/>
                <a:chOff x="3332" y="4086"/>
                <a:chExt cx="482" cy="518"/>
              </a:xfrm>
            </p:grpSpPr>
            <p:sp>
              <p:nvSpPr>
                <p:cNvPr id="82024" name="Rectangle 43"/>
                <p:cNvSpPr>
                  <a:spLocks noChangeArrowheads="1"/>
                </p:cNvSpPr>
                <p:nvPr/>
              </p:nvSpPr>
              <p:spPr bwMode="auto">
                <a:xfrm>
                  <a:off x="3375" y="4086"/>
                  <a:ext cx="39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504</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25" name="Rectangle 143"/>
                <p:cNvSpPr>
                  <a:spLocks noChangeArrowheads="1"/>
                </p:cNvSpPr>
                <p:nvPr/>
              </p:nvSpPr>
              <p:spPr bwMode="auto">
                <a:xfrm>
                  <a:off x="3332" y="4086"/>
                  <a:ext cx="482" cy="518"/>
                </a:xfrm>
                <a:prstGeom prst="rect">
                  <a:avLst/>
                </a:prstGeom>
                <a:noFill/>
                <a:ln w="7">
                  <a:solidFill>
                    <a:srgbClr val="A0A0A0"/>
                  </a:solidFill>
                  <a:miter lim="800000"/>
                  <a:headEnd/>
                  <a:tailEnd/>
                </a:ln>
              </p:spPr>
              <p:txBody>
                <a:bodyPr wrap="none"/>
                <a:lstStyle/>
                <a:p>
                  <a:endParaRPr lang="en-IN"/>
                </a:p>
              </p:txBody>
            </p:sp>
          </p:grpSp>
          <p:grpSp>
            <p:nvGrpSpPr>
              <p:cNvPr id="81927" name="Group 146"/>
              <p:cNvGrpSpPr>
                <a:grpSpLocks/>
              </p:cNvGrpSpPr>
              <p:nvPr/>
            </p:nvGrpSpPr>
            <p:grpSpPr bwMode="auto">
              <a:xfrm>
                <a:off x="3814" y="4086"/>
                <a:ext cx="518" cy="518"/>
                <a:chOff x="3814" y="4086"/>
                <a:chExt cx="518" cy="518"/>
              </a:xfrm>
            </p:grpSpPr>
            <p:sp>
              <p:nvSpPr>
                <p:cNvPr id="82022" name="Rectangle 44"/>
                <p:cNvSpPr>
                  <a:spLocks noChangeArrowheads="1"/>
                </p:cNvSpPr>
                <p:nvPr/>
              </p:nvSpPr>
              <p:spPr bwMode="auto">
                <a:xfrm>
                  <a:off x="3857" y="4086"/>
                  <a:ext cx="43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23" name="Rectangle 145"/>
                <p:cNvSpPr>
                  <a:spLocks noChangeArrowheads="1"/>
                </p:cNvSpPr>
                <p:nvPr/>
              </p:nvSpPr>
              <p:spPr bwMode="auto">
                <a:xfrm>
                  <a:off x="3814" y="4086"/>
                  <a:ext cx="518" cy="518"/>
                </a:xfrm>
                <a:prstGeom prst="rect">
                  <a:avLst/>
                </a:prstGeom>
                <a:noFill/>
                <a:ln w="7">
                  <a:solidFill>
                    <a:srgbClr val="A0A0A0"/>
                  </a:solidFill>
                  <a:miter lim="800000"/>
                  <a:headEnd/>
                  <a:tailEnd/>
                </a:ln>
              </p:spPr>
              <p:txBody>
                <a:bodyPr wrap="none"/>
                <a:lstStyle/>
                <a:p>
                  <a:endParaRPr lang="en-IN"/>
                </a:p>
              </p:txBody>
            </p:sp>
          </p:grpSp>
          <p:grpSp>
            <p:nvGrpSpPr>
              <p:cNvPr id="81928" name="Group 148"/>
              <p:cNvGrpSpPr>
                <a:grpSpLocks/>
              </p:cNvGrpSpPr>
              <p:nvPr/>
            </p:nvGrpSpPr>
            <p:grpSpPr bwMode="auto">
              <a:xfrm>
                <a:off x="0" y="4604"/>
                <a:ext cx="302" cy="633"/>
                <a:chOff x="0" y="4604"/>
                <a:chExt cx="302" cy="633"/>
              </a:xfrm>
            </p:grpSpPr>
            <p:sp>
              <p:nvSpPr>
                <p:cNvPr id="82020" name="Rectangle 45"/>
                <p:cNvSpPr>
                  <a:spLocks noChangeArrowheads="1"/>
                </p:cNvSpPr>
                <p:nvPr/>
              </p:nvSpPr>
              <p:spPr bwMode="auto">
                <a:xfrm>
                  <a:off x="43" y="4604"/>
                  <a:ext cx="21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7.</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21" name="Rectangle 147"/>
                <p:cNvSpPr>
                  <a:spLocks noChangeArrowheads="1"/>
                </p:cNvSpPr>
                <p:nvPr/>
              </p:nvSpPr>
              <p:spPr bwMode="auto">
                <a:xfrm>
                  <a:off x="0" y="4604"/>
                  <a:ext cx="302" cy="633"/>
                </a:xfrm>
                <a:prstGeom prst="rect">
                  <a:avLst/>
                </a:prstGeom>
                <a:noFill/>
                <a:ln w="7">
                  <a:solidFill>
                    <a:srgbClr val="A0A0A0"/>
                  </a:solidFill>
                  <a:miter lim="800000"/>
                  <a:headEnd/>
                  <a:tailEnd/>
                </a:ln>
              </p:spPr>
              <p:txBody>
                <a:bodyPr wrap="none"/>
                <a:lstStyle/>
                <a:p>
                  <a:endParaRPr lang="en-IN"/>
                </a:p>
              </p:txBody>
            </p:sp>
          </p:grpSp>
          <p:grpSp>
            <p:nvGrpSpPr>
              <p:cNvPr id="81929" name="Group 150"/>
              <p:cNvGrpSpPr>
                <a:grpSpLocks/>
              </p:cNvGrpSpPr>
              <p:nvPr/>
            </p:nvGrpSpPr>
            <p:grpSpPr bwMode="auto">
              <a:xfrm>
                <a:off x="302" y="4604"/>
                <a:ext cx="806" cy="633"/>
                <a:chOff x="302" y="4604"/>
                <a:chExt cx="806" cy="633"/>
              </a:xfrm>
            </p:grpSpPr>
            <p:sp>
              <p:nvSpPr>
                <p:cNvPr id="82018" name="Rectangle 46"/>
                <p:cNvSpPr>
                  <a:spLocks noChangeArrowheads="1"/>
                </p:cNvSpPr>
                <p:nvPr/>
              </p:nvSpPr>
              <p:spPr bwMode="auto">
                <a:xfrm>
                  <a:off x="345" y="4604"/>
                  <a:ext cx="720"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Librarian's Digital</a:t>
                  </a:r>
                  <a:endParaRPr lang="en-US" sz="1200">
                    <a:latin typeface="Times New Roman" pitchFamily="18" charset="0"/>
                    <a:ea typeface="Arial Unicode MS" pitchFamily="34" charset="-128"/>
                    <a:cs typeface="Arial Unicode MS" pitchFamily="34" charset="-128"/>
                  </a:endParaRPr>
                </a:p>
                <a:p>
                  <a:r>
                    <a:rPr lang="en-US" sz="1200">
                      <a:latin typeface="Arial Narrow" pitchFamily="34" charset="0"/>
                      <a:cs typeface="Arial" charset="0"/>
                    </a:rPr>
                    <a:t>Library (LDL)</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19" name="Rectangle 149"/>
                <p:cNvSpPr>
                  <a:spLocks noChangeArrowheads="1"/>
                </p:cNvSpPr>
                <p:nvPr/>
              </p:nvSpPr>
              <p:spPr bwMode="auto">
                <a:xfrm>
                  <a:off x="302" y="4604"/>
                  <a:ext cx="806" cy="633"/>
                </a:xfrm>
                <a:prstGeom prst="rect">
                  <a:avLst/>
                </a:prstGeom>
                <a:noFill/>
                <a:ln w="7">
                  <a:solidFill>
                    <a:srgbClr val="A0A0A0"/>
                  </a:solidFill>
                  <a:miter lim="800000"/>
                  <a:headEnd/>
                  <a:tailEnd/>
                </a:ln>
              </p:spPr>
              <p:txBody>
                <a:bodyPr wrap="none"/>
                <a:lstStyle/>
                <a:p>
                  <a:endParaRPr lang="en-IN"/>
                </a:p>
              </p:txBody>
            </p:sp>
          </p:grpSp>
          <p:grpSp>
            <p:nvGrpSpPr>
              <p:cNvPr id="81930" name="Group 152"/>
              <p:cNvGrpSpPr>
                <a:grpSpLocks/>
              </p:cNvGrpSpPr>
              <p:nvPr/>
            </p:nvGrpSpPr>
            <p:grpSpPr bwMode="auto">
              <a:xfrm>
                <a:off x="1108" y="4604"/>
                <a:ext cx="878" cy="633"/>
                <a:chOff x="1108" y="4604"/>
                <a:chExt cx="878" cy="633"/>
              </a:xfrm>
            </p:grpSpPr>
            <p:sp>
              <p:nvSpPr>
                <p:cNvPr id="82016" name="Rectangle 47"/>
                <p:cNvSpPr>
                  <a:spLocks noChangeArrowheads="1"/>
                </p:cNvSpPr>
                <p:nvPr/>
              </p:nvSpPr>
              <p:spPr bwMode="auto">
                <a:xfrm>
                  <a:off x="1151" y="4604"/>
                  <a:ext cx="79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Docum. Res. &amp;</a:t>
                  </a:r>
                  <a:endParaRPr lang="en-US" sz="1200">
                    <a:latin typeface="Times New Roman" pitchFamily="18" charset="0"/>
                    <a:ea typeface="Arial Unicode MS" pitchFamily="34" charset="-128"/>
                    <a:cs typeface="Arial Unicode MS" pitchFamily="34" charset="-128"/>
                  </a:endParaRPr>
                </a:p>
                <a:p>
                  <a:r>
                    <a:rPr lang="en-US" sz="1200">
                      <a:latin typeface="Arial Narrow" pitchFamily="34" charset="0"/>
                      <a:cs typeface="Arial" charset="0"/>
                    </a:rPr>
                    <a:t>Training Centre (DRTC)</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17" name="Rectangle 151"/>
                <p:cNvSpPr>
                  <a:spLocks noChangeArrowheads="1"/>
                </p:cNvSpPr>
                <p:nvPr/>
              </p:nvSpPr>
              <p:spPr bwMode="auto">
                <a:xfrm>
                  <a:off x="1108" y="4604"/>
                  <a:ext cx="878" cy="633"/>
                </a:xfrm>
                <a:prstGeom prst="rect">
                  <a:avLst/>
                </a:prstGeom>
                <a:noFill/>
                <a:ln w="7">
                  <a:solidFill>
                    <a:srgbClr val="A0A0A0"/>
                  </a:solidFill>
                  <a:miter lim="800000"/>
                  <a:headEnd/>
                  <a:tailEnd/>
                </a:ln>
              </p:spPr>
              <p:txBody>
                <a:bodyPr wrap="none"/>
                <a:lstStyle/>
                <a:p>
                  <a:endParaRPr lang="en-IN"/>
                </a:p>
              </p:txBody>
            </p:sp>
          </p:grpSp>
          <p:grpSp>
            <p:nvGrpSpPr>
              <p:cNvPr id="81931" name="Group 154"/>
              <p:cNvGrpSpPr>
                <a:grpSpLocks/>
              </p:cNvGrpSpPr>
              <p:nvPr/>
            </p:nvGrpSpPr>
            <p:grpSpPr bwMode="auto">
              <a:xfrm>
                <a:off x="1986" y="4604"/>
                <a:ext cx="1346" cy="633"/>
                <a:chOff x="1986" y="4604"/>
                <a:chExt cx="1346" cy="633"/>
              </a:xfrm>
            </p:grpSpPr>
            <p:sp>
              <p:nvSpPr>
                <p:cNvPr id="82014" name="Rectangle 48"/>
                <p:cNvSpPr>
                  <a:spLocks noChangeArrowheads="1"/>
                </p:cNvSpPr>
                <p:nvPr/>
              </p:nvSpPr>
              <p:spPr bwMode="auto">
                <a:xfrm>
                  <a:off x="2029" y="4604"/>
                  <a:ext cx="1260" cy="633"/>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https://drtc.isibang.ac.in/</a:t>
                  </a:r>
                  <a:endParaRPr lang="en-US" sz="1200" dirty="0">
                    <a:latin typeface="Times New Roman" pitchFamily="18" charset="0"/>
                    <a:ea typeface="Arial Unicode MS" pitchFamily="34" charset="-128"/>
                    <a:cs typeface="Arial Unicode MS" pitchFamily="34" charset="-128"/>
                  </a:endParaRPr>
                </a:p>
                <a:p>
                  <a:r>
                    <a:rPr lang="en-US" sz="1200" dirty="0">
                      <a:latin typeface="Times New Roman" pitchFamily="18" charset="0"/>
                      <a:ea typeface="Arial Unicode MS" pitchFamily="34" charset="-128"/>
                      <a:cs typeface="Arial Unicode MS" pitchFamily="34" charset="-128"/>
                    </a:rPr>
                    <a:t> </a:t>
                  </a:r>
                </a:p>
                <a:p>
                  <a:endParaRPr lang="en-US" sz="2400" dirty="0">
                    <a:latin typeface="Times New Roman" pitchFamily="18" charset="0"/>
                  </a:endParaRPr>
                </a:p>
              </p:txBody>
            </p:sp>
            <p:sp>
              <p:nvSpPr>
                <p:cNvPr id="82015" name="Rectangle 153"/>
                <p:cNvSpPr>
                  <a:spLocks noChangeArrowheads="1"/>
                </p:cNvSpPr>
                <p:nvPr/>
              </p:nvSpPr>
              <p:spPr bwMode="auto">
                <a:xfrm>
                  <a:off x="1986" y="4604"/>
                  <a:ext cx="1346" cy="633"/>
                </a:xfrm>
                <a:prstGeom prst="rect">
                  <a:avLst/>
                </a:prstGeom>
                <a:noFill/>
                <a:ln w="7">
                  <a:solidFill>
                    <a:srgbClr val="A0A0A0"/>
                  </a:solidFill>
                  <a:miter lim="800000"/>
                  <a:headEnd/>
                  <a:tailEnd/>
                </a:ln>
              </p:spPr>
              <p:txBody>
                <a:bodyPr wrap="none"/>
                <a:lstStyle/>
                <a:p>
                  <a:endParaRPr lang="en-IN"/>
                </a:p>
              </p:txBody>
            </p:sp>
          </p:grpSp>
          <p:grpSp>
            <p:nvGrpSpPr>
              <p:cNvPr id="81932" name="Group 156"/>
              <p:cNvGrpSpPr>
                <a:grpSpLocks/>
              </p:cNvGrpSpPr>
              <p:nvPr/>
            </p:nvGrpSpPr>
            <p:grpSpPr bwMode="auto">
              <a:xfrm>
                <a:off x="3332" y="4604"/>
                <a:ext cx="482" cy="633"/>
                <a:chOff x="3332" y="4604"/>
                <a:chExt cx="482" cy="633"/>
              </a:xfrm>
            </p:grpSpPr>
            <p:sp>
              <p:nvSpPr>
                <p:cNvPr id="82012" name="Rectangle 49"/>
                <p:cNvSpPr>
                  <a:spLocks noChangeArrowheads="1"/>
                </p:cNvSpPr>
                <p:nvPr/>
              </p:nvSpPr>
              <p:spPr bwMode="auto">
                <a:xfrm>
                  <a:off x="3375" y="4604"/>
                  <a:ext cx="396"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249</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13" name="Rectangle 155"/>
                <p:cNvSpPr>
                  <a:spLocks noChangeArrowheads="1"/>
                </p:cNvSpPr>
                <p:nvPr/>
              </p:nvSpPr>
              <p:spPr bwMode="auto">
                <a:xfrm>
                  <a:off x="3332" y="4604"/>
                  <a:ext cx="482" cy="633"/>
                </a:xfrm>
                <a:prstGeom prst="rect">
                  <a:avLst/>
                </a:prstGeom>
                <a:noFill/>
                <a:ln w="7">
                  <a:solidFill>
                    <a:srgbClr val="A0A0A0"/>
                  </a:solidFill>
                  <a:miter lim="800000"/>
                  <a:headEnd/>
                  <a:tailEnd/>
                </a:ln>
              </p:spPr>
              <p:txBody>
                <a:bodyPr wrap="none"/>
                <a:lstStyle/>
                <a:p>
                  <a:endParaRPr lang="en-IN"/>
                </a:p>
              </p:txBody>
            </p:sp>
          </p:grpSp>
          <p:grpSp>
            <p:nvGrpSpPr>
              <p:cNvPr id="81933" name="Group 158"/>
              <p:cNvGrpSpPr>
                <a:grpSpLocks/>
              </p:cNvGrpSpPr>
              <p:nvPr/>
            </p:nvGrpSpPr>
            <p:grpSpPr bwMode="auto">
              <a:xfrm>
                <a:off x="3814" y="4604"/>
                <a:ext cx="518" cy="633"/>
                <a:chOff x="3814" y="4604"/>
                <a:chExt cx="518" cy="633"/>
              </a:xfrm>
            </p:grpSpPr>
            <p:sp>
              <p:nvSpPr>
                <p:cNvPr id="82010" name="Rectangle 50"/>
                <p:cNvSpPr>
                  <a:spLocks noChangeArrowheads="1"/>
                </p:cNvSpPr>
                <p:nvPr/>
              </p:nvSpPr>
              <p:spPr bwMode="auto">
                <a:xfrm>
                  <a:off x="3857" y="4604"/>
                  <a:ext cx="432" cy="633"/>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11" name="Rectangle 157"/>
                <p:cNvSpPr>
                  <a:spLocks noChangeArrowheads="1"/>
                </p:cNvSpPr>
                <p:nvPr/>
              </p:nvSpPr>
              <p:spPr bwMode="auto">
                <a:xfrm>
                  <a:off x="3814" y="4604"/>
                  <a:ext cx="518" cy="633"/>
                </a:xfrm>
                <a:prstGeom prst="rect">
                  <a:avLst/>
                </a:prstGeom>
                <a:noFill/>
                <a:ln w="7">
                  <a:solidFill>
                    <a:srgbClr val="A0A0A0"/>
                  </a:solidFill>
                  <a:miter lim="800000"/>
                  <a:headEnd/>
                  <a:tailEnd/>
                </a:ln>
              </p:spPr>
              <p:txBody>
                <a:bodyPr wrap="none"/>
                <a:lstStyle/>
                <a:p>
                  <a:endParaRPr lang="en-IN"/>
                </a:p>
              </p:txBody>
            </p:sp>
          </p:grpSp>
          <p:grpSp>
            <p:nvGrpSpPr>
              <p:cNvPr id="81934" name="Group 160"/>
              <p:cNvGrpSpPr>
                <a:grpSpLocks/>
              </p:cNvGrpSpPr>
              <p:nvPr/>
            </p:nvGrpSpPr>
            <p:grpSpPr bwMode="auto">
              <a:xfrm>
                <a:off x="0" y="5237"/>
                <a:ext cx="302" cy="518"/>
                <a:chOff x="0" y="5237"/>
                <a:chExt cx="302" cy="518"/>
              </a:xfrm>
            </p:grpSpPr>
            <p:sp>
              <p:nvSpPr>
                <p:cNvPr id="82008" name="Rectangle 51"/>
                <p:cNvSpPr>
                  <a:spLocks noChangeArrowheads="1"/>
                </p:cNvSpPr>
                <p:nvPr/>
              </p:nvSpPr>
              <p:spPr bwMode="auto">
                <a:xfrm>
                  <a:off x="43" y="5237"/>
                  <a:ext cx="21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8.</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09" name="Rectangle 159"/>
                <p:cNvSpPr>
                  <a:spLocks noChangeArrowheads="1"/>
                </p:cNvSpPr>
                <p:nvPr/>
              </p:nvSpPr>
              <p:spPr bwMode="auto">
                <a:xfrm>
                  <a:off x="0" y="5237"/>
                  <a:ext cx="302" cy="518"/>
                </a:xfrm>
                <a:prstGeom prst="rect">
                  <a:avLst/>
                </a:prstGeom>
                <a:noFill/>
                <a:ln w="7">
                  <a:solidFill>
                    <a:srgbClr val="A0A0A0"/>
                  </a:solidFill>
                  <a:miter lim="800000"/>
                  <a:headEnd/>
                  <a:tailEnd/>
                </a:ln>
              </p:spPr>
              <p:txBody>
                <a:bodyPr wrap="none"/>
                <a:lstStyle/>
                <a:p>
                  <a:endParaRPr lang="en-IN"/>
                </a:p>
              </p:txBody>
            </p:sp>
          </p:grpSp>
          <p:grpSp>
            <p:nvGrpSpPr>
              <p:cNvPr id="81935" name="Group 162"/>
              <p:cNvGrpSpPr>
                <a:grpSpLocks/>
              </p:cNvGrpSpPr>
              <p:nvPr/>
            </p:nvGrpSpPr>
            <p:grpSpPr bwMode="auto">
              <a:xfrm>
                <a:off x="302" y="5237"/>
                <a:ext cx="806" cy="518"/>
                <a:chOff x="302" y="5237"/>
                <a:chExt cx="806" cy="518"/>
              </a:xfrm>
            </p:grpSpPr>
            <p:sp>
              <p:nvSpPr>
                <p:cNvPr id="82006" name="Rectangle 52"/>
                <p:cNvSpPr>
                  <a:spLocks noChangeArrowheads="1"/>
                </p:cNvSpPr>
                <p:nvPr/>
              </p:nvSpPr>
              <p:spPr bwMode="auto">
                <a:xfrm>
                  <a:off x="345" y="5237"/>
                  <a:ext cx="720"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NAL Institutional</a:t>
                  </a:r>
                  <a:endParaRPr lang="en-US" sz="1200">
                    <a:latin typeface="Times New Roman" pitchFamily="18" charset="0"/>
                    <a:ea typeface="Arial Unicode MS" pitchFamily="34" charset="-128"/>
                    <a:cs typeface="Arial Unicode MS" pitchFamily="34" charset="-128"/>
                  </a:endParaRPr>
                </a:p>
                <a:p>
                  <a:r>
                    <a:rPr lang="en-US" sz="1200">
                      <a:latin typeface="Arial Narrow" pitchFamily="34" charset="0"/>
                      <a:cs typeface="Arial" charset="0"/>
                    </a:rPr>
                    <a:t>Repository</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07" name="Rectangle 161"/>
                <p:cNvSpPr>
                  <a:spLocks noChangeArrowheads="1"/>
                </p:cNvSpPr>
                <p:nvPr/>
              </p:nvSpPr>
              <p:spPr bwMode="auto">
                <a:xfrm>
                  <a:off x="302" y="5237"/>
                  <a:ext cx="806" cy="518"/>
                </a:xfrm>
                <a:prstGeom prst="rect">
                  <a:avLst/>
                </a:prstGeom>
                <a:noFill/>
                <a:ln w="7">
                  <a:solidFill>
                    <a:srgbClr val="A0A0A0"/>
                  </a:solidFill>
                  <a:miter lim="800000"/>
                  <a:headEnd/>
                  <a:tailEnd/>
                </a:ln>
              </p:spPr>
              <p:txBody>
                <a:bodyPr wrap="none"/>
                <a:lstStyle/>
                <a:p>
                  <a:endParaRPr lang="en-IN"/>
                </a:p>
              </p:txBody>
            </p:sp>
          </p:grpSp>
          <p:grpSp>
            <p:nvGrpSpPr>
              <p:cNvPr id="81936" name="Group 164"/>
              <p:cNvGrpSpPr>
                <a:grpSpLocks/>
              </p:cNvGrpSpPr>
              <p:nvPr/>
            </p:nvGrpSpPr>
            <p:grpSpPr bwMode="auto">
              <a:xfrm>
                <a:off x="1108" y="5237"/>
                <a:ext cx="878" cy="518"/>
                <a:chOff x="1108" y="5237"/>
                <a:chExt cx="878" cy="518"/>
              </a:xfrm>
            </p:grpSpPr>
            <p:sp>
              <p:nvSpPr>
                <p:cNvPr id="82004" name="Rectangle 53"/>
                <p:cNvSpPr>
                  <a:spLocks noChangeArrowheads="1"/>
                </p:cNvSpPr>
                <p:nvPr/>
              </p:nvSpPr>
              <p:spPr bwMode="auto">
                <a:xfrm>
                  <a:off x="1151" y="5237"/>
                  <a:ext cx="79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Nat. Aerospace Laboratories (NAL)</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05" name="Rectangle 163"/>
                <p:cNvSpPr>
                  <a:spLocks noChangeArrowheads="1"/>
                </p:cNvSpPr>
                <p:nvPr/>
              </p:nvSpPr>
              <p:spPr bwMode="auto">
                <a:xfrm>
                  <a:off x="1108" y="5237"/>
                  <a:ext cx="878" cy="518"/>
                </a:xfrm>
                <a:prstGeom prst="rect">
                  <a:avLst/>
                </a:prstGeom>
                <a:noFill/>
                <a:ln w="7">
                  <a:solidFill>
                    <a:srgbClr val="A0A0A0"/>
                  </a:solidFill>
                  <a:miter lim="800000"/>
                  <a:headEnd/>
                  <a:tailEnd/>
                </a:ln>
              </p:spPr>
              <p:txBody>
                <a:bodyPr wrap="none"/>
                <a:lstStyle/>
                <a:p>
                  <a:endParaRPr lang="en-IN"/>
                </a:p>
              </p:txBody>
            </p:sp>
          </p:grpSp>
          <p:grpSp>
            <p:nvGrpSpPr>
              <p:cNvPr id="81937" name="Group 166"/>
              <p:cNvGrpSpPr>
                <a:grpSpLocks/>
              </p:cNvGrpSpPr>
              <p:nvPr/>
            </p:nvGrpSpPr>
            <p:grpSpPr bwMode="auto">
              <a:xfrm>
                <a:off x="1986" y="5237"/>
                <a:ext cx="1346" cy="518"/>
                <a:chOff x="1986" y="5237"/>
                <a:chExt cx="1346" cy="518"/>
              </a:xfrm>
            </p:grpSpPr>
            <p:sp>
              <p:nvSpPr>
                <p:cNvPr id="82002" name="Rectangle 54"/>
                <p:cNvSpPr>
                  <a:spLocks noChangeArrowheads="1"/>
                </p:cNvSpPr>
                <p:nvPr/>
              </p:nvSpPr>
              <p:spPr bwMode="auto">
                <a:xfrm>
                  <a:off x="2029" y="5237"/>
                  <a:ext cx="1260" cy="518"/>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http://nal-ir.nal.res.in/</a:t>
                  </a:r>
                  <a:endParaRPr lang="en-US" sz="1200" dirty="0">
                    <a:latin typeface="Times New Roman" pitchFamily="18" charset="0"/>
                    <a:ea typeface="Arial Unicode MS" pitchFamily="34" charset="-128"/>
                    <a:cs typeface="Arial Unicode MS" pitchFamily="34" charset="-128"/>
                  </a:endParaRPr>
                </a:p>
                <a:p>
                  <a:r>
                    <a:rPr lang="en-US" sz="1200" dirty="0">
                      <a:latin typeface="Times New Roman" pitchFamily="18" charset="0"/>
                      <a:ea typeface="Arial Unicode MS" pitchFamily="34" charset="-128"/>
                      <a:cs typeface="Arial Unicode MS" pitchFamily="34" charset="-128"/>
                    </a:rPr>
                    <a:t> </a:t>
                  </a:r>
                </a:p>
                <a:p>
                  <a:endParaRPr lang="en-US" sz="2400" dirty="0">
                    <a:latin typeface="Times New Roman" pitchFamily="18" charset="0"/>
                  </a:endParaRPr>
                </a:p>
              </p:txBody>
            </p:sp>
            <p:sp>
              <p:nvSpPr>
                <p:cNvPr id="82003" name="Rectangle 165"/>
                <p:cNvSpPr>
                  <a:spLocks noChangeArrowheads="1"/>
                </p:cNvSpPr>
                <p:nvPr/>
              </p:nvSpPr>
              <p:spPr bwMode="auto">
                <a:xfrm>
                  <a:off x="1986" y="5237"/>
                  <a:ext cx="1346" cy="518"/>
                </a:xfrm>
                <a:prstGeom prst="rect">
                  <a:avLst/>
                </a:prstGeom>
                <a:noFill/>
                <a:ln w="7">
                  <a:solidFill>
                    <a:srgbClr val="A0A0A0"/>
                  </a:solidFill>
                  <a:miter lim="800000"/>
                  <a:headEnd/>
                  <a:tailEnd/>
                </a:ln>
              </p:spPr>
              <p:txBody>
                <a:bodyPr wrap="none"/>
                <a:lstStyle/>
                <a:p>
                  <a:endParaRPr lang="en-IN"/>
                </a:p>
              </p:txBody>
            </p:sp>
          </p:grpSp>
          <p:grpSp>
            <p:nvGrpSpPr>
              <p:cNvPr id="81938" name="Group 168"/>
              <p:cNvGrpSpPr>
                <a:grpSpLocks/>
              </p:cNvGrpSpPr>
              <p:nvPr/>
            </p:nvGrpSpPr>
            <p:grpSpPr bwMode="auto">
              <a:xfrm>
                <a:off x="3332" y="5237"/>
                <a:ext cx="482" cy="518"/>
                <a:chOff x="3332" y="5237"/>
                <a:chExt cx="482" cy="518"/>
              </a:xfrm>
            </p:grpSpPr>
            <p:sp>
              <p:nvSpPr>
                <p:cNvPr id="82000" name="Rectangle 55"/>
                <p:cNvSpPr>
                  <a:spLocks noChangeArrowheads="1"/>
                </p:cNvSpPr>
                <p:nvPr/>
              </p:nvSpPr>
              <p:spPr bwMode="auto">
                <a:xfrm>
                  <a:off x="3375" y="5237"/>
                  <a:ext cx="39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2575</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2001" name="Rectangle 167"/>
                <p:cNvSpPr>
                  <a:spLocks noChangeArrowheads="1"/>
                </p:cNvSpPr>
                <p:nvPr/>
              </p:nvSpPr>
              <p:spPr bwMode="auto">
                <a:xfrm>
                  <a:off x="3332" y="5237"/>
                  <a:ext cx="482" cy="518"/>
                </a:xfrm>
                <a:prstGeom prst="rect">
                  <a:avLst/>
                </a:prstGeom>
                <a:noFill/>
                <a:ln w="7">
                  <a:solidFill>
                    <a:srgbClr val="A0A0A0"/>
                  </a:solidFill>
                  <a:miter lim="800000"/>
                  <a:headEnd/>
                  <a:tailEnd/>
                </a:ln>
              </p:spPr>
              <p:txBody>
                <a:bodyPr wrap="none"/>
                <a:lstStyle/>
                <a:p>
                  <a:endParaRPr lang="en-IN"/>
                </a:p>
              </p:txBody>
            </p:sp>
          </p:grpSp>
          <p:grpSp>
            <p:nvGrpSpPr>
              <p:cNvPr id="81939" name="Group 170"/>
              <p:cNvGrpSpPr>
                <a:grpSpLocks/>
              </p:cNvGrpSpPr>
              <p:nvPr/>
            </p:nvGrpSpPr>
            <p:grpSpPr bwMode="auto">
              <a:xfrm>
                <a:off x="3814" y="5237"/>
                <a:ext cx="518" cy="518"/>
                <a:chOff x="3814" y="5237"/>
                <a:chExt cx="518" cy="518"/>
              </a:xfrm>
            </p:grpSpPr>
            <p:sp>
              <p:nvSpPr>
                <p:cNvPr id="81998" name="Rectangle 56"/>
                <p:cNvSpPr>
                  <a:spLocks noChangeArrowheads="1"/>
                </p:cNvSpPr>
                <p:nvPr/>
              </p:nvSpPr>
              <p:spPr bwMode="auto">
                <a:xfrm>
                  <a:off x="3857" y="5237"/>
                  <a:ext cx="43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EPrints</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1999" name="Rectangle 169"/>
                <p:cNvSpPr>
                  <a:spLocks noChangeArrowheads="1"/>
                </p:cNvSpPr>
                <p:nvPr/>
              </p:nvSpPr>
              <p:spPr bwMode="auto">
                <a:xfrm>
                  <a:off x="3814" y="5237"/>
                  <a:ext cx="518" cy="518"/>
                </a:xfrm>
                <a:prstGeom prst="rect">
                  <a:avLst/>
                </a:prstGeom>
                <a:noFill/>
                <a:ln w="7">
                  <a:solidFill>
                    <a:srgbClr val="A0A0A0"/>
                  </a:solidFill>
                  <a:miter lim="800000"/>
                  <a:headEnd/>
                  <a:tailEnd/>
                </a:ln>
              </p:spPr>
              <p:txBody>
                <a:bodyPr wrap="none"/>
                <a:lstStyle/>
                <a:p>
                  <a:endParaRPr lang="en-IN"/>
                </a:p>
              </p:txBody>
            </p:sp>
          </p:grpSp>
          <p:grpSp>
            <p:nvGrpSpPr>
              <p:cNvPr id="81940" name="Group 172"/>
              <p:cNvGrpSpPr>
                <a:grpSpLocks/>
              </p:cNvGrpSpPr>
              <p:nvPr/>
            </p:nvGrpSpPr>
            <p:grpSpPr bwMode="auto">
              <a:xfrm>
                <a:off x="0" y="5755"/>
                <a:ext cx="302" cy="518"/>
                <a:chOff x="0" y="5755"/>
                <a:chExt cx="302" cy="518"/>
              </a:xfrm>
            </p:grpSpPr>
            <p:sp>
              <p:nvSpPr>
                <p:cNvPr id="81996" name="Rectangle 57"/>
                <p:cNvSpPr>
                  <a:spLocks noChangeArrowheads="1"/>
                </p:cNvSpPr>
                <p:nvPr/>
              </p:nvSpPr>
              <p:spPr bwMode="auto">
                <a:xfrm>
                  <a:off x="43" y="5755"/>
                  <a:ext cx="21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9.</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1997" name="Rectangle 171"/>
                <p:cNvSpPr>
                  <a:spLocks noChangeArrowheads="1"/>
                </p:cNvSpPr>
                <p:nvPr/>
              </p:nvSpPr>
              <p:spPr bwMode="auto">
                <a:xfrm>
                  <a:off x="0" y="5755"/>
                  <a:ext cx="302" cy="518"/>
                </a:xfrm>
                <a:prstGeom prst="rect">
                  <a:avLst/>
                </a:prstGeom>
                <a:noFill/>
                <a:ln w="7">
                  <a:solidFill>
                    <a:srgbClr val="A0A0A0"/>
                  </a:solidFill>
                  <a:miter lim="800000"/>
                  <a:headEnd/>
                  <a:tailEnd/>
                </a:ln>
              </p:spPr>
              <p:txBody>
                <a:bodyPr wrap="none"/>
                <a:lstStyle/>
                <a:p>
                  <a:endParaRPr lang="en-IN"/>
                </a:p>
              </p:txBody>
            </p:sp>
          </p:grpSp>
          <p:grpSp>
            <p:nvGrpSpPr>
              <p:cNvPr id="81941" name="Group 174"/>
              <p:cNvGrpSpPr>
                <a:grpSpLocks/>
              </p:cNvGrpSpPr>
              <p:nvPr/>
            </p:nvGrpSpPr>
            <p:grpSpPr bwMode="auto">
              <a:xfrm>
                <a:off x="302" y="5755"/>
                <a:ext cx="806" cy="518"/>
                <a:chOff x="302" y="5755"/>
                <a:chExt cx="806" cy="518"/>
              </a:xfrm>
            </p:grpSpPr>
            <p:sp>
              <p:nvSpPr>
                <p:cNvPr id="81994" name="Rectangle 58"/>
                <p:cNvSpPr>
                  <a:spLocks noChangeArrowheads="1"/>
                </p:cNvSpPr>
                <p:nvPr/>
              </p:nvSpPr>
              <p:spPr bwMode="auto">
                <a:xfrm>
                  <a:off x="345" y="5755"/>
                  <a:ext cx="720"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ETheses at NCL</a:t>
                  </a:r>
                  <a:endParaRPr lang="en-US" sz="1200">
                    <a:latin typeface="Times New Roman" pitchFamily="18" charset="0"/>
                    <a:ea typeface="Arial Unicode MS" pitchFamily="34" charset="-128"/>
                    <a:cs typeface="Arial Unicode MS" pitchFamily="34" charset="-128"/>
                  </a:endParaRPr>
                </a:p>
                <a:p>
                  <a:r>
                    <a:rPr lang="en-US" sz="1200">
                      <a:latin typeface="Times New Roman" pitchFamily="18" charset="0"/>
                      <a:ea typeface="Arial Unicode MS" pitchFamily="34" charset="-128"/>
                      <a:cs typeface="Arial Unicode MS" pitchFamily="34" charset="-128"/>
                    </a:rPr>
                    <a:t> </a:t>
                  </a:r>
                </a:p>
                <a:p>
                  <a:endParaRPr lang="en-US" sz="2400">
                    <a:latin typeface="Times New Roman" pitchFamily="18" charset="0"/>
                  </a:endParaRPr>
                </a:p>
              </p:txBody>
            </p:sp>
            <p:sp>
              <p:nvSpPr>
                <p:cNvPr id="81995" name="Rectangle 173"/>
                <p:cNvSpPr>
                  <a:spLocks noChangeArrowheads="1"/>
                </p:cNvSpPr>
                <p:nvPr/>
              </p:nvSpPr>
              <p:spPr bwMode="auto">
                <a:xfrm>
                  <a:off x="302" y="5755"/>
                  <a:ext cx="806" cy="518"/>
                </a:xfrm>
                <a:prstGeom prst="rect">
                  <a:avLst/>
                </a:prstGeom>
                <a:noFill/>
                <a:ln w="7">
                  <a:solidFill>
                    <a:srgbClr val="A0A0A0"/>
                  </a:solidFill>
                  <a:miter lim="800000"/>
                  <a:headEnd/>
                  <a:tailEnd/>
                </a:ln>
              </p:spPr>
              <p:txBody>
                <a:bodyPr wrap="none"/>
                <a:lstStyle/>
                <a:p>
                  <a:endParaRPr lang="en-IN"/>
                </a:p>
              </p:txBody>
            </p:sp>
          </p:grpSp>
          <p:grpSp>
            <p:nvGrpSpPr>
              <p:cNvPr id="81942" name="Group 176"/>
              <p:cNvGrpSpPr>
                <a:grpSpLocks/>
              </p:cNvGrpSpPr>
              <p:nvPr/>
            </p:nvGrpSpPr>
            <p:grpSpPr bwMode="auto">
              <a:xfrm>
                <a:off x="1108" y="5755"/>
                <a:ext cx="878" cy="518"/>
                <a:chOff x="1108" y="5755"/>
                <a:chExt cx="878" cy="518"/>
              </a:xfrm>
            </p:grpSpPr>
            <p:sp>
              <p:nvSpPr>
                <p:cNvPr id="81992" name="Rectangle 59"/>
                <p:cNvSpPr>
                  <a:spLocks noChangeArrowheads="1"/>
                </p:cNvSpPr>
                <p:nvPr/>
              </p:nvSpPr>
              <p:spPr bwMode="auto">
                <a:xfrm>
                  <a:off x="1151" y="5755"/>
                  <a:ext cx="79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Nat. Chemical Laboratory (NCL)</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1993" name="Rectangle 175"/>
                <p:cNvSpPr>
                  <a:spLocks noChangeArrowheads="1"/>
                </p:cNvSpPr>
                <p:nvPr/>
              </p:nvSpPr>
              <p:spPr bwMode="auto">
                <a:xfrm>
                  <a:off x="1108" y="5755"/>
                  <a:ext cx="878" cy="518"/>
                </a:xfrm>
                <a:prstGeom prst="rect">
                  <a:avLst/>
                </a:prstGeom>
                <a:noFill/>
                <a:ln w="7">
                  <a:solidFill>
                    <a:srgbClr val="A0A0A0"/>
                  </a:solidFill>
                  <a:miter lim="800000"/>
                  <a:headEnd/>
                  <a:tailEnd/>
                </a:ln>
              </p:spPr>
              <p:txBody>
                <a:bodyPr wrap="none"/>
                <a:lstStyle/>
                <a:p>
                  <a:endParaRPr lang="en-IN"/>
                </a:p>
              </p:txBody>
            </p:sp>
          </p:grpSp>
          <p:grpSp>
            <p:nvGrpSpPr>
              <p:cNvPr id="81943" name="Group 178"/>
              <p:cNvGrpSpPr>
                <a:grpSpLocks/>
              </p:cNvGrpSpPr>
              <p:nvPr/>
            </p:nvGrpSpPr>
            <p:grpSpPr bwMode="auto">
              <a:xfrm>
                <a:off x="1986" y="5755"/>
                <a:ext cx="1346" cy="518"/>
                <a:chOff x="1986" y="5755"/>
                <a:chExt cx="1346" cy="518"/>
              </a:xfrm>
            </p:grpSpPr>
            <p:sp>
              <p:nvSpPr>
                <p:cNvPr id="81990" name="Rectangle 60"/>
                <p:cNvSpPr>
                  <a:spLocks noChangeArrowheads="1"/>
                </p:cNvSpPr>
                <p:nvPr/>
              </p:nvSpPr>
              <p:spPr bwMode="auto">
                <a:xfrm>
                  <a:off x="2029" y="5755"/>
                  <a:ext cx="1260" cy="518"/>
                </a:xfrm>
                <a:prstGeom prst="rect">
                  <a:avLst/>
                </a:prstGeom>
                <a:noFill/>
                <a:ln w="9525">
                  <a:noFill/>
                  <a:miter lim="800000"/>
                  <a:headEnd/>
                  <a:tailEnd/>
                </a:ln>
              </p:spPr>
              <p:txBody>
                <a:bodyPr/>
                <a:lstStyle/>
                <a:p>
                  <a:pPr eaLnBrk="1" hangingPunct="1"/>
                  <a:r>
                    <a:rPr lang="en-US" sz="1200" dirty="0">
                      <a:latin typeface="Arial Narrow" pitchFamily="34" charset="0"/>
                      <a:cs typeface="Arial" charset="0"/>
                    </a:rPr>
                    <a:t>http://dspace.ncl.res.in/</a:t>
                  </a:r>
                  <a:endParaRPr lang="en-US" sz="1200" dirty="0">
                    <a:latin typeface="Times New Roman" pitchFamily="18" charset="0"/>
                    <a:ea typeface="Arial Unicode MS" pitchFamily="34" charset="-128"/>
                    <a:cs typeface="Arial Unicode MS" pitchFamily="34" charset="-128"/>
                  </a:endParaRPr>
                </a:p>
                <a:p>
                  <a:r>
                    <a:rPr lang="en-US" sz="1200" dirty="0">
                      <a:latin typeface="Times New Roman" pitchFamily="18" charset="0"/>
                      <a:ea typeface="Arial Unicode MS" pitchFamily="34" charset="-128"/>
                      <a:cs typeface="Arial Unicode MS" pitchFamily="34" charset="-128"/>
                    </a:rPr>
                    <a:t> </a:t>
                  </a:r>
                </a:p>
                <a:p>
                  <a:endParaRPr lang="en-US" sz="2400" dirty="0">
                    <a:latin typeface="Times New Roman" pitchFamily="18" charset="0"/>
                  </a:endParaRPr>
                </a:p>
              </p:txBody>
            </p:sp>
            <p:sp>
              <p:nvSpPr>
                <p:cNvPr id="81991" name="Rectangle 177"/>
                <p:cNvSpPr>
                  <a:spLocks noChangeArrowheads="1"/>
                </p:cNvSpPr>
                <p:nvPr/>
              </p:nvSpPr>
              <p:spPr bwMode="auto">
                <a:xfrm>
                  <a:off x="1986" y="5755"/>
                  <a:ext cx="1346" cy="518"/>
                </a:xfrm>
                <a:prstGeom prst="rect">
                  <a:avLst/>
                </a:prstGeom>
                <a:noFill/>
                <a:ln w="7">
                  <a:solidFill>
                    <a:srgbClr val="A0A0A0"/>
                  </a:solidFill>
                  <a:miter lim="800000"/>
                  <a:headEnd/>
                  <a:tailEnd/>
                </a:ln>
              </p:spPr>
              <p:txBody>
                <a:bodyPr wrap="none"/>
                <a:lstStyle/>
                <a:p>
                  <a:endParaRPr lang="en-IN"/>
                </a:p>
              </p:txBody>
            </p:sp>
          </p:grpSp>
          <p:grpSp>
            <p:nvGrpSpPr>
              <p:cNvPr id="81944" name="Group 180"/>
              <p:cNvGrpSpPr>
                <a:grpSpLocks/>
              </p:cNvGrpSpPr>
              <p:nvPr/>
            </p:nvGrpSpPr>
            <p:grpSpPr bwMode="auto">
              <a:xfrm>
                <a:off x="3332" y="5755"/>
                <a:ext cx="482" cy="518"/>
                <a:chOff x="3332" y="5755"/>
                <a:chExt cx="482" cy="518"/>
              </a:xfrm>
            </p:grpSpPr>
            <p:sp>
              <p:nvSpPr>
                <p:cNvPr id="81988" name="Rectangle 61"/>
                <p:cNvSpPr>
                  <a:spLocks noChangeArrowheads="1"/>
                </p:cNvSpPr>
                <p:nvPr/>
              </p:nvSpPr>
              <p:spPr bwMode="auto">
                <a:xfrm>
                  <a:off x="3375" y="5755"/>
                  <a:ext cx="396"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407</a:t>
                  </a:r>
                  <a:endParaRPr lang="en-US" sz="1200">
                    <a:latin typeface="Times New Roman" pitchFamily="18" charset="0"/>
                    <a:ea typeface="Arial Unicode MS" pitchFamily="34" charset="-128"/>
                    <a:cs typeface="Arial Unicode MS" pitchFamily="34" charset="-128"/>
                  </a:endParaRPr>
                </a:p>
                <a:p>
                  <a:endParaRPr lang="en-US" sz="2400">
                    <a:latin typeface="Times New Roman" pitchFamily="18" charset="0"/>
                  </a:endParaRPr>
                </a:p>
              </p:txBody>
            </p:sp>
            <p:sp>
              <p:nvSpPr>
                <p:cNvPr id="81989" name="Rectangle 179"/>
                <p:cNvSpPr>
                  <a:spLocks noChangeArrowheads="1"/>
                </p:cNvSpPr>
                <p:nvPr/>
              </p:nvSpPr>
              <p:spPr bwMode="auto">
                <a:xfrm>
                  <a:off x="3332" y="5755"/>
                  <a:ext cx="482" cy="518"/>
                </a:xfrm>
                <a:prstGeom prst="rect">
                  <a:avLst/>
                </a:prstGeom>
                <a:noFill/>
                <a:ln w="7">
                  <a:solidFill>
                    <a:srgbClr val="A0A0A0"/>
                  </a:solidFill>
                  <a:miter lim="800000"/>
                  <a:headEnd/>
                  <a:tailEnd/>
                </a:ln>
              </p:spPr>
              <p:txBody>
                <a:bodyPr wrap="none"/>
                <a:lstStyle/>
                <a:p>
                  <a:endParaRPr lang="en-IN"/>
                </a:p>
              </p:txBody>
            </p:sp>
          </p:grpSp>
          <p:grpSp>
            <p:nvGrpSpPr>
              <p:cNvPr id="81945" name="Group 182"/>
              <p:cNvGrpSpPr>
                <a:grpSpLocks/>
              </p:cNvGrpSpPr>
              <p:nvPr/>
            </p:nvGrpSpPr>
            <p:grpSpPr bwMode="auto">
              <a:xfrm>
                <a:off x="3814" y="5755"/>
                <a:ext cx="518" cy="518"/>
                <a:chOff x="3814" y="5755"/>
                <a:chExt cx="518" cy="518"/>
              </a:xfrm>
            </p:grpSpPr>
            <p:sp>
              <p:nvSpPr>
                <p:cNvPr id="81986" name="Rectangle 62"/>
                <p:cNvSpPr>
                  <a:spLocks noChangeArrowheads="1"/>
                </p:cNvSpPr>
                <p:nvPr/>
              </p:nvSpPr>
              <p:spPr bwMode="auto">
                <a:xfrm>
                  <a:off x="3857" y="5755"/>
                  <a:ext cx="432" cy="518"/>
                </a:xfrm>
                <a:prstGeom prst="rect">
                  <a:avLst/>
                </a:prstGeom>
                <a:noFill/>
                <a:ln w="9525">
                  <a:noFill/>
                  <a:miter lim="800000"/>
                  <a:headEnd/>
                  <a:tailEnd/>
                </a:ln>
              </p:spPr>
              <p:txBody>
                <a:bodyPr/>
                <a:lstStyle/>
                <a:p>
                  <a:pPr eaLnBrk="1" hangingPunct="1"/>
                  <a:r>
                    <a:rPr lang="en-US" sz="1200">
                      <a:latin typeface="Arial Narrow" pitchFamily="34" charset="0"/>
                      <a:cs typeface="Arial" charset="0"/>
                    </a:rPr>
                    <a:t>DSpace</a:t>
                  </a:r>
                  <a:endParaRPr lang="en-US" sz="1200">
                    <a:latin typeface="Times New Roman" pitchFamily="18" charset="0"/>
                    <a:ea typeface="Arial Unicode MS" pitchFamily="34" charset="-128"/>
                    <a:cs typeface="Arial Unicode MS" pitchFamily="34" charset="-128"/>
                  </a:endParaRPr>
                </a:p>
                <a:p>
                  <a:r>
                    <a:rPr lang="en-US" sz="1200">
                      <a:latin typeface="Times New Roman" pitchFamily="18" charset="0"/>
                      <a:ea typeface="Arial Unicode MS" pitchFamily="34" charset="-128"/>
                      <a:cs typeface="Arial Unicode MS" pitchFamily="34" charset="-128"/>
                    </a:rPr>
                    <a:t> </a:t>
                  </a:r>
                </a:p>
                <a:p>
                  <a:endParaRPr lang="en-US" sz="2400">
                    <a:latin typeface="Times New Roman" pitchFamily="18" charset="0"/>
                  </a:endParaRPr>
                </a:p>
              </p:txBody>
            </p:sp>
            <p:sp>
              <p:nvSpPr>
                <p:cNvPr id="81987" name="Rectangle 181"/>
                <p:cNvSpPr>
                  <a:spLocks noChangeArrowheads="1"/>
                </p:cNvSpPr>
                <p:nvPr/>
              </p:nvSpPr>
              <p:spPr bwMode="auto">
                <a:xfrm>
                  <a:off x="3814" y="5755"/>
                  <a:ext cx="518" cy="518"/>
                </a:xfrm>
                <a:prstGeom prst="rect">
                  <a:avLst/>
                </a:prstGeom>
                <a:noFill/>
                <a:ln w="7">
                  <a:solidFill>
                    <a:srgbClr val="A0A0A0"/>
                  </a:solidFill>
                  <a:miter lim="800000"/>
                  <a:headEnd/>
                  <a:tailEnd/>
                </a:ln>
              </p:spPr>
              <p:txBody>
                <a:bodyPr wrap="none"/>
                <a:lstStyle/>
                <a:p>
                  <a:endParaRPr lang="en-IN"/>
                </a:p>
              </p:txBody>
            </p:sp>
          </p:grpSp>
        </p:grpSp>
        <p:sp>
          <p:nvSpPr>
            <p:cNvPr id="81925" name="Rectangle 184"/>
            <p:cNvSpPr>
              <a:spLocks noChangeArrowheads="1"/>
            </p:cNvSpPr>
            <p:nvPr/>
          </p:nvSpPr>
          <p:spPr bwMode="auto">
            <a:xfrm>
              <a:off x="-3" y="515"/>
              <a:ext cx="4338" cy="5761"/>
            </a:xfrm>
            <a:prstGeom prst="rect">
              <a:avLst/>
            </a:prstGeom>
            <a:noFill/>
            <a:ln w="9525">
              <a:solidFill>
                <a:srgbClr val="A0A0A0"/>
              </a:solidFill>
              <a:miter lim="800000"/>
              <a:headEnd/>
              <a:tailEnd/>
            </a:ln>
          </p:spPr>
          <p:txBody>
            <a:bodyPr wrap="none"/>
            <a:lstStyle/>
            <a:p>
              <a:endParaRPr lang="en-IN"/>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COMMUNICATION</a:t>
            </a:r>
            <a:endParaRPr lang="en-IN" dirty="0"/>
          </a:p>
        </p:txBody>
      </p:sp>
      <p:sp>
        <p:nvSpPr>
          <p:cNvPr id="3" name="Content Placeholder 2"/>
          <p:cNvSpPr>
            <a:spLocks noGrp="1"/>
          </p:cNvSpPr>
          <p:nvPr>
            <p:ph idx="1"/>
          </p:nvPr>
        </p:nvSpPr>
        <p:spPr/>
        <p:txBody>
          <a:bodyPr>
            <a:normAutofit/>
          </a:bodyPr>
          <a:lstStyle/>
          <a:p>
            <a:r>
              <a:rPr lang="en-US" sz="2000" dirty="0" smtClean="0"/>
              <a:t>Traditionally, publishers are doing the task of disseminating research output through the scholarly journals in various disciplines</a:t>
            </a:r>
          </a:p>
          <a:p>
            <a:pPr>
              <a:buNone/>
            </a:pPr>
            <a:r>
              <a:rPr lang="en-IN" sz="2000" dirty="0" smtClean="0"/>
              <a:t>Scholarly communication has been described as comprising four essential components:</a:t>
            </a:r>
            <a:endParaRPr lang="en-IN" sz="2000" b="1" dirty="0" smtClean="0"/>
          </a:p>
          <a:p>
            <a:r>
              <a:rPr lang="en-IN" sz="2000" b="1" dirty="0" smtClean="0"/>
              <a:t> Registration—establishing the intellectual priority of an idea, concept, or research;</a:t>
            </a:r>
          </a:p>
          <a:p>
            <a:r>
              <a:rPr lang="en-IN" sz="2000" b="1" dirty="0" smtClean="0"/>
              <a:t>Certification—certifying </a:t>
            </a:r>
            <a:r>
              <a:rPr lang="en-IN" sz="2000" dirty="0" smtClean="0"/>
              <a:t>the quality of the research and/or the validity of the claimed finding;</a:t>
            </a:r>
          </a:p>
          <a:p>
            <a:r>
              <a:rPr lang="en-IN" sz="2000" dirty="0" smtClean="0"/>
              <a:t> </a:t>
            </a:r>
            <a:r>
              <a:rPr lang="en-IN" sz="2000" b="1" dirty="0" smtClean="0"/>
              <a:t>Awareness</a:t>
            </a:r>
            <a:r>
              <a:rPr lang="en-IN" sz="2000" dirty="0" smtClean="0"/>
              <a:t>—ensuring the dissemination and accessibility of research, providing a means by which researchers can become aware of new research; and</a:t>
            </a:r>
          </a:p>
          <a:p>
            <a:r>
              <a:rPr lang="en-IN" sz="2000" dirty="0" smtClean="0"/>
              <a:t> </a:t>
            </a:r>
            <a:r>
              <a:rPr lang="en-IN" sz="2000" b="1" dirty="0" smtClean="0"/>
              <a:t>Archiving</a:t>
            </a:r>
            <a:r>
              <a:rPr lang="en-IN" sz="2000" dirty="0" smtClean="0"/>
              <a:t>—preserving the intellectual heritage for future use.6</a:t>
            </a:r>
            <a:endParaRPr lang="en-IN"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2"/>
                </a:solidFill>
              </a:rPr>
              <a:t>Directories of Open Access Repositories</a:t>
            </a:r>
            <a:br>
              <a:rPr lang="en-US" sz="3600" b="1" dirty="0" smtClean="0">
                <a:solidFill>
                  <a:schemeClr val="tx2"/>
                </a:solidFill>
              </a:rPr>
            </a:br>
            <a:endParaRPr lang="en-IN" sz="3600" dirty="0"/>
          </a:p>
        </p:txBody>
      </p:sp>
      <p:sp>
        <p:nvSpPr>
          <p:cNvPr id="3" name="Content Placeholder 2"/>
          <p:cNvSpPr>
            <a:spLocks noGrp="1"/>
          </p:cNvSpPr>
          <p:nvPr>
            <p:ph idx="1"/>
          </p:nvPr>
        </p:nvSpPr>
        <p:spPr/>
        <p:txBody>
          <a:bodyPr>
            <a:normAutofit fontScale="55000" lnSpcReduction="20000"/>
          </a:bodyPr>
          <a:lstStyle/>
          <a:p>
            <a:r>
              <a:rPr lang="en-US" dirty="0" err="1" smtClean="0"/>
              <a:t>OpenDoar</a:t>
            </a:r>
            <a:r>
              <a:rPr lang="en-US" dirty="0" smtClean="0"/>
              <a:t> (</a:t>
            </a:r>
            <a:r>
              <a:rPr lang="en-US" i="1" dirty="0" smtClean="0"/>
              <a:t>http://www.opendoar.org/</a:t>
            </a:r>
            <a:r>
              <a:rPr lang="en-US" dirty="0" smtClean="0"/>
              <a:t>) </a:t>
            </a:r>
          </a:p>
          <a:p>
            <a:r>
              <a:rPr lang="en-US" dirty="0" smtClean="0">
                <a:cs typeface="Arial" charset="0"/>
              </a:rPr>
              <a:t> </a:t>
            </a:r>
            <a:endParaRPr lang="en-US" dirty="0" smtClean="0">
              <a:ea typeface="Arial Unicode MS" pitchFamily="34" charset="-128"/>
              <a:cs typeface="Arial Unicode MS" pitchFamily="34" charset="-128"/>
            </a:endParaRPr>
          </a:p>
          <a:p>
            <a:r>
              <a:rPr lang="en-US" dirty="0" smtClean="0"/>
              <a:t>ROAR (</a:t>
            </a:r>
            <a:r>
              <a:rPr lang="en-US" i="1" dirty="0" smtClean="0"/>
              <a:t>http://roar.eprints.org/)</a:t>
            </a:r>
            <a:endParaRPr lang="en-US" dirty="0" smtClean="0"/>
          </a:p>
          <a:p>
            <a:endParaRPr lang="en-US" dirty="0" smtClean="0"/>
          </a:p>
          <a:p>
            <a:r>
              <a:rPr lang="en-US" dirty="0" smtClean="0"/>
              <a:t>The University of Illinois OAI-PMH Data Provider Registry</a:t>
            </a:r>
          </a:p>
          <a:p>
            <a:r>
              <a:rPr lang="en-US" dirty="0" smtClean="0"/>
              <a:t>    (</a:t>
            </a:r>
            <a:r>
              <a:rPr lang="en-US" i="1" dirty="0" smtClean="0"/>
              <a:t>http://gita.grainger.uiuc.edu/registry/Info.asp</a:t>
            </a:r>
            <a:r>
              <a:rPr lang="en-US" dirty="0" smtClean="0"/>
              <a:t>) </a:t>
            </a:r>
          </a:p>
          <a:p>
            <a:endParaRPr lang="en-US" dirty="0" smtClean="0"/>
          </a:p>
          <a:p>
            <a:r>
              <a:rPr lang="en-US" dirty="0" smtClean="0"/>
              <a:t>Openarchives.eu </a:t>
            </a:r>
          </a:p>
          <a:p>
            <a:r>
              <a:rPr lang="en-US" dirty="0" smtClean="0"/>
              <a:t>    (</a:t>
            </a:r>
            <a:r>
              <a:rPr lang="en-US" i="1" dirty="0" smtClean="0"/>
              <a:t>http://www.openarchives.eu/home/home_do.aspx</a:t>
            </a:r>
            <a:r>
              <a:rPr lang="en-US" dirty="0" smtClean="0"/>
              <a:t>) </a:t>
            </a:r>
          </a:p>
          <a:p>
            <a:endParaRPr lang="en-US" dirty="0" smtClean="0"/>
          </a:p>
          <a:p>
            <a:pPr algn="just"/>
            <a:r>
              <a:rPr lang="en-US" dirty="0" smtClean="0">
                <a:cs typeface="Arial" charset="0"/>
              </a:rPr>
              <a:t> </a:t>
            </a:r>
            <a:r>
              <a:rPr lang="en-US" b="1" dirty="0" err="1" smtClean="0">
                <a:cs typeface="Arial" charset="0"/>
              </a:rPr>
              <a:t>OpCit</a:t>
            </a:r>
            <a:r>
              <a:rPr lang="en-US" b="1" dirty="0" smtClean="0">
                <a:cs typeface="Arial" charset="0"/>
              </a:rPr>
              <a:t>: The Open Citation Project </a:t>
            </a:r>
            <a:endParaRPr lang="en-US" dirty="0" smtClean="0">
              <a:ea typeface="Arial Unicode MS" pitchFamily="34" charset="-128"/>
              <a:cs typeface="Arial Unicode MS" pitchFamily="34" charset="-128"/>
            </a:endParaRPr>
          </a:p>
          <a:p>
            <a:pPr algn="just"/>
            <a:r>
              <a:rPr lang="en-US" b="1" dirty="0" smtClean="0">
                <a:cs typeface="Arial" charset="0"/>
              </a:rPr>
              <a:t> </a:t>
            </a:r>
            <a:r>
              <a:rPr lang="en-US" dirty="0" smtClean="0">
                <a:ea typeface="Arial Unicode MS" pitchFamily="34" charset="-128"/>
                <a:cs typeface="Arial Unicode MS" pitchFamily="34" charset="-128"/>
              </a:rPr>
              <a:t> </a:t>
            </a:r>
            <a:r>
              <a:rPr lang="en-US" dirty="0" smtClean="0"/>
              <a:t> (</a:t>
            </a:r>
            <a:r>
              <a:rPr lang="en-US" i="1" dirty="0" smtClean="0"/>
              <a:t>http://opcit.eprints.org/opcitabout.shtml</a:t>
            </a:r>
            <a:r>
              <a:rPr lang="en-US" dirty="0" smtClean="0"/>
              <a:t>) </a:t>
            </a:r>
          </a:p>
          <a:p>
            <a:pPr algn="just"/>
            <a:endParaRPr lang="en-US" dirty="0" smtClean="0"/>
          </a:p>
          <a:p>
            <a:pPr algn="just"/>
            <a:r>
              <a:rPr lang="en-US" dirty="0" err="1" smtClean="0"/>
              <a:t>RoMEO</a:t>
            </a:r>
            <a:r>
              <a:rPr lang="en-US" dirty="0" smtClean="0"/>
              <a:t> (Rights </a:t>
            </a:r>
            <a:r>
              <a:rPr lang="en-US" dirty="0" err="1" smtClean="0"/>
              <a:t>MEtadata</a:t>
            </a:r>
            <a:r>
              <a:rPr lang="en-US" dirty="0" smtClean="0"/>
              <a:t> for Open archiving (</a:t>
            </a:r>
            <a:r>
              <a:rPr lang="en-US" i="1" dirty="0" smtClean="0"/>
              <a:t>http://romeo.eprints.org /publishers.html</a:t>
            </a:r>
            <a:r>
              <a:rPr lang="en-US" dirty="0" smtClean="0"/>
              <a:t>) </a:t>
            </a: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3276600" y="-457200"/>
            <a:ext cx="13011150" cy="7315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IR work</a:t>
            </a:r>
            <a:endParaRPr lang="en-IN" dirty="0"/>
          </a:p>
        </p:txBody>
      </p:sp>
      <p:sp>
        <p:nvSpPr>
          <p:cNvPr id="3" name="Content Placeholder 2"/>
          <p:cNvSpPr>
            <a:spLocks noGrp="1"/>
          </p:cNvSpPr>
          <p:nvPr>
            <p:ph idx="1"/>
          </p:nvPr>
        </p:nvSpPr>
        <p:spPr/>
        <p:txBody>
          <a:bodyPr>
            <a:normAutofit fontScale="85000" lnSpcReduction="20000"/>
          </a:bodyPr>
          <a:lstStyle/>
          <a:p>
            <a:pPr algn="just">
              <a:lnSpc>
                <a:spcPct val="90000"/>
              </a:lnSpc>
            </a:pPr>
            <a:r>
              <a:rPr lang="en-US" dirty="0" smtClean="0"/>
              <a:t>Research material is hosted and managed on an Institutional Repository server, using appropriate IR software</a:t>
            </a:r>
          </a:p>
          <a:p>
            <a:pPr algn="just">
              <a:lnSpc>
                <a:spcPct val="90000"/>
              </a:lnSpc>
            </a:pPr>
            <a:r>
              <a:rPr lang="en-US" dirty="0" smtClean="0"/>
              <a:t>Accessible on the organizational LAN (intranet) + Internet/private network</a:t>
            </a:r>
          </a:p>
          <a:p>
            <a:pPr algn="just">
              <a:lnSpc>
                <a:spcPct val="90000"/>
              </a:lnSpc>
            </a:pPr>
            <a:r>
              <a:rPr lang="en-US" dirty="0" smtClean="0"/>
              <a:t>Scientists use a web browser to submit (deposit) research material and also search the repository</a:t>
            </a:r>
          </a:p>
          <a:p>
            <a:pPr algn="just">
              <a:lnSpc>
                <a:spcPct val="90000"/>
              </a:lnSpc>
            </a:pPr>
            <a:r>
              <a:rPr lang="en-US" dirty="0" smtClean="0"/>
              <a:t>Through OAI inter-operability protocol, a central search service ‘Harvests” metadata from individual IR’s, builds a cross-index and provides single point cross-repository search service</a:t>
            </a:r>
          </a:p>
          <a:p>
            <a:pPr algn="just">
              <a:lnSpc>
                <a:spcPct val="90000"/>
              </a:lnSpc>
            </a:pPr>
            <a:r>
              <a:rPr lang="en-US" dirty="0" smtClean="0"/>
              <a:t>Security concerns could be handled at network, IR and publication level</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Technology</a:t>
            </a:r>
            <a:endParaRPr lang="en-IN" dirty="0"/>
          </a:p>
        </p:txBody>
      </p:sp>
      <p:sp>
        <p:nvSpPr>
          <p:cNvPr id="3" name="Content Placeholder 2"/>
          <p:cNvSpPr>
            <a:spLocks noGrp="1"/>
          </p:cNvSpPr>
          <p:nvPr>
            <p:ph idx="1"/>
          </p:nvPr>
        </p:nvSpPr>
        <p:spPr/>
        <p:txBody>
          <a:bodyPr/>
          <a:lstStyle/>
          <a:p>
            <a:pPr algn="just"/>
            <a:r>
              <a:rPr lang="en-US" dirty="0" smtClean="0"/>
              <a:t>IR software (Open Source/Commercial)</a:t>
            </a:r>
          </a:p>
          <a:p>
            <a:pPr algn="just"/>
            <a:r>
              <a:rPr lang="en-US" dirty="0" smtClean="0"/>
              <a:t>OAI-PMH harvesting protocol/software (Free)</a:t>
            </a:r>
          </a:p>
          <a:p>
            <a:pPr algn="just"/>
            <a:r>
              <a:rPr lang="en-US" dirty="0" smtClean="0"/>
              <a:t>Intel/Pentium servers for IR</a:t>
            </a:r>
          </a:p>
          <a:p>
            <a:pPr algn="just"/>
            <a:r>
              <a:rPr lang="en-US" dirty="0" smtClean="0"/>
              <a:t>Linux/Red Hat OS, </a:t>
            </a:r>
            <a:r>
              <a:rPr lang="en-US" dirty="0" err="1" smtClean="0"/>
              <a:t>MySQL</a:t>
            </a:r>
            <a:r>
              <a:rPr lang="en-US" dirty="0" smtClean="0"/>
              <a:t>/</a:t>
            </a:r>
            <a:r>
              <a:rPr lang="en-US" dirty="0" err="1" smtClean="0"/>
              <a:t>PostGress</a:t>
            </a:r>
            <a:r>
              <a:rPr lang="en-US" dirty="0" smtClean="0"/>
              <a:t> DBMS, Apache/Tomcat web server, Perl/Java (Free)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OAI-PMH harvesting protocol</a:t>
            </a:r>
            <a:endParaRPr lang="en-IN" dirty="0"/>
          </a:p>
        </p:txBody>
      </p:sp>
      <p:sp>
        <p:nvSpPr>
          <p:cNvPr id="3" name="Content Placeholder 2"/>
          <p:cNvSpPr>
            <a:spLocks noGrp="1"/>
          </p:cNvSpPr>
          <p:nvPr>
            <p:ph idx="1"/>
          </p:nvPr>
        </p:nvSpPr>
        <p:spPr/>
        <p:txBody>
          <a:bodyPr/>
          <a:lstStyle/>
          <a:p>
            <a:r>
              <a:rPr lang="en-US" dirty="0" smtClean="0"/>
              <a:t>It collects the OAI base path of the </a:t>
            </a:r>
            <a:r>
              <a:rPr lang="en-US" dirty="0" err="1" smtClean="0"/>
              <a:t>Inst.Repositories</a:t>
            </a:r>
            <a:r>
              <a:rPr lang="en-US" dirty="0" smtClean="0"/>
              <a:t> and passes it to the various OAI registries like – ROAR. OAI harvests can follow this registered path and retrieve the metadata for their own searching and indexing services.</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Core Issues</a:t>
            </a:r>
            <a:endParaRPr lang="en-IN" dirty="0"/>
          </a:p>
        </p:txBody>
      </p:sp>
      <p:sp>
        <p:nvSpPr>
          <p:cNvPr id="3" name="Content Placeholder 2"/>
          <p:cNvSpPr>
            <a:spLocks noGrp="1"/>
          </p:cNvSpPr>
          <p:nvPr>
            <p:ph idx="1"/>
          </p:nvPr>
        </p:nvSpPr>
        <p:spPr/>
        <p:txBody>
          <a:bodyPr/>
          <a:lstStyle/>
          <a:p>
            <a:pPr>
              <a:buFontTx/>
              <a:buChar char="•"/>
            </a:pPr>
            <a:r>
              <a:rPr lang="en-GB" dirty="0" smtClean="0"/>
              <a:t>Policy Decisions </a:t>
            </a:r>
          </a:p>
          <a:p>
            <a:endParaRPr lang="en-GB" dirty="0" smtClean="0"/>
          </a:p>
          <a:p>
            <a:pPr>
              <a:buFontTx/>
              <a:buChar char="•"/>
            </a:pPr>
            <a:r>
              <a:rPr lang="en-GB" dirty="0" smtClean="0"/>
              <a:t>Organizational Issues</a:t>
            </a:r>
          </a:p>
          <a:p>
            <a:endParaRPr lang="en-GB" dirty="0" smtClean="0"/>
          </a:p>
          <a:p>
            <a:pPr>
              <a:buFontTx/>
              <a:buChar char="•"/>
            </a:pPr>
            <a:r>
              <a:rPr lang="en-GB" dirty="0" smtClean="0"/>
              <a:t>Cultural Issues</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Publishing Model</a:t>
            </a:r>
            <a:endParaRPr lang="en-IN" dirty="0"/>
          </a:p>
        </p:txBody>
      </p:sp>
      <p:sp>
        <p:nvSpPr>
          <p:cNvPr id="3" name="Content Placeholder 2"/>
          <p:cNvSpPr>
            <a:spLocks noGrp="1"/>
          </p:cNvSpPr>
          <p:nvPr>
            <p:ph idx="1"/>
          </p:nvPr>
        </p:nvSpPr>
        <p:spPr/>
        <p:txBody>
          <a:bodyPr>
            <a:normAutofit/>
          </a:bodyPr>
          <a:lstStyle/>
          <a:p>
            <a:r>
              <a:rPr lang="en-IN" dirty="0" smtClean="0"/>
              <a:t>In the traditional publishing, Faculty researchers produce the original research itself; academic editors and peer-reviewers select and validate the quality and priority of the research; academic libraries process, house, and distribute the journals to end users; and library resources support archival preservation—all at little or no direct cost to the journal publishers themselves.</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Decisions</a:t>
            </a:r>
            <a:endParaRPr lang="en-IN" dirty="0"/>
          </a:p>
        </p:txBody>
      </p:sp>
      <p:sp>
        <p:nvSpPr>
          <p:cNvPr id="3" name="Content Placeholder 2"/>
          <p:cNvSpPr>
            <a:spLocks noGrp="1"/>
          </p:cNvSpPr>
          <p:nvPr>
            <p:ph idx="1"/>
          </p:nvPr>
        </p:nvSpPr>
        <p:spPr/>
        <p:txBody>
          <a:bodyPr>
            <a:normAutofit fontScale="77500" lnSpcReduction="20000"/>
          </a:bodyPr>
          <a:lstStyle/>
          <a:p>
            <a:pPr>
              <a:buFontTx/>
              <a:buChar char="•"/>
            </a:pPr>
            <a:r>
              <a:rPr lang="en-GB" dirty="0" smtClean="0"/>
              <a:t>Scope</a:t>
            </a:r>
          </a:p>
          <a:p>
            <a:pPr>
              <a:buNone/>
            </a:pPr>
            <a:r>
              <a:rPr lang="en-GB" dirty="0" smtClean="0"/>
              <a:t>	 - Multidiscipline / single subject /Entire research output /database for each functional unit</a:t>
            </a:r>
          </a:p>
          <a:p>
            <a:pPr>
              <a:buFontTx/>
              <a:buChar char="•"/>
            </a:pPr>
            <a:r>
              <a:rPr lang="en-GB" dirty="0" smtClean="0"/>
              <a:t> Types of documents</a:t>
            </a:r>
          </a:p>
          <a:p>
            <a:pPr>
              <a:buNone/>
            </a:pPr>
            <a:r>
              <a:rPr lang="en-GB" dirty="0" smtClean="0"/>
              <a:t>	 - Single database for different types /single one</a:t>
            </a:r>
          </a:p>
          <a:p>
            <a:pPr>
              <a:buFontTx/>
              <a:buChar char="•"/>
            </a:pPr>
            <a:r>
              <a:rPr lang="en-GB" dirty="0" smtClean="0"/>
              <a:t> Software: OSS like DSpace or GNU </a:t>
            </a:r>
            <a:r>
              <a:rPr lang="en-GB" dirty="0" err="1" smtClean="0"/>
              <a:t>Eprints</a:t>
            </a:r>
            <a:r>
              <a:rPr lang="en-GB" dirty="0" smtClean="0"/>
              <a:t> or develop own</a:t>
            </a:r>
          </a:p>
          <a:p>
            <a:pPr>
              <a:buFontTx/>
              <a:buChar char="•"/>
            </a:pPr>
            <a:r>
              <a:rPr lang="en-GB" dirty="0" smtClean="0"/>
              <a:t> Research Deposit Types: Thesis, Journal articles,   Preprints, Reports, Conference papers, Book Chapter, etc</a:t>
            </a:r>
          </a:p>
          <a:p>
            <a:pPr>
              <a:buFontTx/>
              <a:buChar char="•"/>
            </a:pPr>
            <a:r>
              <a:rPr lang="en-GB" dirty="0" smtClean="0"/>
              <a:t> Resources: Human (IT, Library), Servers, Funding</a:t>
            </a:r>
          </a:p>
          <a:p>
            <a:pPr>
              <a:buFontTx/>
              <a:buChar char="•"/>
            </a:pPr>
            <a:r>
              <a:rPr lang="en-GB" dirty="0" smtClean="0"/>
              <a:t> Stake holders: Library, Each Department, Institute as a whole</a:t>
            </a:r>
          </a:p>
          <a:p>
            <a:pPr>
              <a:buFontTx/>
              <a:buChar char="•"/>
            </a:pPr>
            <a:r>
              <a:rPr lang="en-GB" dirty="0" smtClean="0"/>
              <a:t> Services</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Management and Organizational Issues</a:t>
            </a:r>
            <a:endParaRPr lang="en-IN" dirty="0"/>
          </a:p>
        </p:txBody>
      </p:sp>
      <p:sp>
        <p:nvSpPr>
          <p:cNvPr id="3" name="Content Placeholder 2"/>
          <p:cNvSpPr>
            <a:spLocks noGrp="1"/>
          </p:cNvSpPr>
          <p:nvPr>
            <p:ph idx="1"/>
          </p:nvPr>
        </p:nvSpPr>
        <p:spPr>
          <a:xfrm>
            <a:off x="381000" y="1447800"/>
            <a:ext cx="8458200" cy="5181600"/>
          </a:xfrm>
        </p:spPr>
        <p:txBody>
          <a:bodyPr>
            <a:normAutofit fontScale="62500" lnSpcReduction="20000"/>
          </a:bodyPr>
          <a:lstStyle/>
          <a:p>
            <a:pPr>
              <a:buFontTx/>
              <a:buChar char="•"/>
            </a:pPr>
            <a:r>
              <a:rPr lang="en-GB" b="1" dirty="0" smtClean="0"/>
              <a:t>Deposit options</a:t>
            </a:r>
            <a:r>
              <a:rPr lang="en-GB" dirty="0" smtClean="0"/>
              <a:t> </a:t>
            </a:r>
          </a:p>
          <a:p>
            <a:pPr lvl="1"/>
            <a:r>
              <a:rPr lang="en-GB" dirty="0" smtClean="0"/>
              <a:t>- Researcher self deposit and /or assisted deposit</a:t>
            </a:r>
          </a:p>
          <a:p>
            <a:pPr lvl="1"/>
            <a:endParaRPr lang="en-GB" b="1" dirty="0" smtClean="0"/>
          </a:p>
          <a:p>
            <a:pPr>
              <a:buFontTx/>
              <a:buChar char="•"/>
            </a:pPr>
            <a:r>
              <a:rPr lang="en-GB" b="1" dirty="0" smtClean="0"/>
              <a:t> Metadata quality</a:t>
            </a:r>
            <a:r>
              <a:rPr lang="en-GB" dirty="0" smtClean="0"/>
              <a:t>                 </a:t>
            </a:r>
          </a:p>
          <a:p>
            <a:pPr lvl="1"/>
            <a:r>
              <a:rPr lang="en-GB" dirty="0" smtClean="0"/>
              <a:t> - Ensuring quality and rich metadata is labour intensive</a:t>
            </a:r>
          </a:p>
          <a:p>
            <a:pPr>
              <a:buFontTx/>
              <a:buChar char="•"/>
            </a:pPr>
            <a:r>
              <a:rPr lang="en-GB" dirty="0" smtClean="0"/>
              <a:t> </a:t>
            </a:r>
            <a:r>
              <a:rPr lang="en-GB" b="1" dirty="0" smtClean="0"/>
              <a:t>Mandatory metadata fields</a:t>
            </a:r>
          </a:p>
          <a:p>
            <a:pPr>
              <a:buFontTx/>
              <a:buChar char="•"/>
            </a:pPr>
            <a:r>
              <a:rPr lang="en-GB" b="1" dirty="0" smtClean="0"/>
              <a:t> Digitization:</a:t>
            </a:r>
            <a:r>
              <a:rPr lang="en-GB" dirty="0" smtClean="0"/>
              <a:t> Born digital / Scanning</a:t>
            </a:r>
          </a:p>
          <a:p>
            <a:pPr>
              <a:buFontTx/>
              <a:buChar char="•"/>
            </a:pPr>
            <a:r>
              <a:rPr lang="en-GB" b="1" dirty="0" smtClean="0"/>
              <a:t> File formats:</a:t>
            </a:r>
            <a:r>
              <a:rPr lang="en-GB" dirty="0" smtClean="0"/>
              <a:t> Accept all, Only PDF and/or other, Conversion</a:t>
            </a:r>
          </a:p>
          <a:p>
            <a:pPr>
              <a:buFontTx/>
              <a:buChar char="•"/>
            </a:pPr>
            <a:r>
              <a:rPr lang="en-GB" dirty="0" smtClean="0"/>
              <a:t> </a:t>
            </a:r>
            <a:r>
              <a:rPr lang="en-GB" b="1" dirty="0" smtClean="0"/>
              <a:t>Only full text database and/or Bibliographic</a:t>
            </a:r>
          </a:p>
          <a:p>
            <a:pPr>
              <a:buFontTx/>
              <a:buChar char="•"/>
            </a:pPr>
            <a:r>
              <a:rPr lang="en-GB" dirty="0" smtClean="0"/>
              <a:t> </a:t>
            </a:r>
            <a:r>
              <a:rPr lang="en-GB" b="1" dirty="0" smtClean="0"/>
              <a:t>Copyright:</a:t>
            </a:r>
            <a:r>
              <a:rPr lang="en-GB" dirty="0" smtClean="0"/>
              <a:t> </a:t>
            </a:r>
            <a:r>
              <a:rPr lang="en-GB" dirty="0" err="1" smtClean="0"/>
              <a:t>RoMeO</a:t>
            </a:r>
            <a:r>
              <a:rPr lang="en-GB" dirty="0" smtClean="0"/>
              <a:t> </a:t>
            </a:r>
            <a:r>
              <a:rPr lang="en-US" dirty="0" smtClean="0"/>
              <a:t>(Rights </a:t>
            </a:r>
            <a:r>
              <a:rPr lang="en-US" dirty="0" err="1" smtClean="0"/>
              <a:t>MEtadata</a:t>
            </a:r>
            <a:r>
              <a:rPr lang="en-US" dirty="0" smtClean="0"/>
              <a:t> for Open archiving (</a:t>
            </a:r>
            <a:r>
              <a:rPr lang="en-US" i="1" dirty="0" smtClean="0"/>
              <a:t>http://romeo.eprints.org /publishers.html</a:t>
            </a:r>
            <a:r>
              <a:rPr lang="en-US" dirty="0" smtClean="0"/>
              <a:t>) </a:t>
            </a:r>
            <a:r>
              <a:rPr lang="en-GB" dirty="0" smtClean="0"/>
              <a:t>Publishers Copyright policies</a:t>
            </a:r>
          </a:p>
          <a:p>
            <a:pPr>
              <a:buFontTx/>
              <a:buChar char="•"/>
            </a:pPr>
            <a:r>
              <a:rPr lang="en-GB" dirty="0" smtClean="0"/>
              <a:t> </a:t>
            </a:r>
            <a:r>
              <a:rPr lang="en-GB" b="1" dirty="0" smtClean="0"/>
              <a:t>Quality assurance:</a:t>
            </a:r>
            <a:r>
              <a:rPr lang="en-GB" dirty="0" smtClean="0"/>
              <a:t> Peer review, Editing </a:t>
            </a:r>
          </a:p>
          <a:p>
            <a:pPr>
              <a:buFontTx/>
              <a:buChar char="•"/>
            </a:pPr>
            <a:r>
              <a:rPr lang="en-GB" dirty="0" smtClean="0"/>
              <a:t> </a:t>
            </a:r>
            <a:r>
              <a:rPr lang="en-GB" b="1" dirty="0" smtClean="0"/>
              <a:t>Deposit Agreement and Use Agreement</a:t>
            </a:r>
          </a:p>
          <a:p>
            <a:pPr>
              <a:buNone/>
            </a:pPr>
            <a:r>
              <a:rPr lang="en-GB" dirty="0" smtClean="0"/>
              <a:t>  - Depositor’s declaration: Non-exclusive license - Copyright/Patent/Trademarks</a:t>
            </a:r>
          </a:p>
          <a:p>
            <a:pPr>
              <a:buFontTx/>
              <a:buChar char="-"/>
            </a:pPr>
            <a:r>
              <a:rPr lang="en-GB" dirty="0" smtClean="0"/>
              <a:t>Repository’s rights and responsibilities: Distribute, Store, Migrate, Copy , Rearrange, Remove</a:t>
            </a:r>
          </a:p>
          <a:p>
            <a:pPr>
              <a:buFontTx/>
              <a:buChar char="-"/>
            </a:pPr>
            <a:r>
              <a:rPr lang="en-GB" dirty="0" smtClean="0"/>
              <a:t>  - Use Agreement: Copy, Distribute, Display, Share, Author credit</a:t>
            </a:r>
          </a:p>
          <a:p>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Issues</a:t>
            </a:r>
            <a:endParaRPr lang="en-IN" dirty="0"/>
          </a:p>
        </p:txBody>
      </p:sp>
      <p:sp>
        <p:nvSpPr>
          <p:cNvPr id="3" name="Content Placeholder 2"/>
          <p:cNvSpPr>
            <a:spLocks noGrp="1"/>
          </p:cNvSpPr>
          <p:nvPr>
            <p:ph idx="1"/>
          </p:nvPr>
        </p:nvSpPr>
        <p:spPr/>
        <p:txBody>
          <a:bodyPr>
            <a:normAutofit fontScale="92500" lnSpcReduction="10000"/>
          </a:bodyPr>
          <a:lstStyle/>
          <a:p>
            <a:pPr>
              <a:buFontTx/>
              <a:buChar char="•"/>
            </a:pPr>
            <a:r>
              <a:rPr lang="en-GB" b="1" dirty="0" smtClean="0"/>
              <a:t> Advocacy</a:t>
            </a:r>
          </a:p>
          <a:p>
            <a:pPr>
              <a:buNone/>
            </a:pPr>
            <a:r>
              <a:rPr lang="en-GB" b="1" dirty="0" smtClean="0"/>
              <a:t> - </a:t>
            </a:r>
            <a:r>
              <a:rPr lang="en-GB" dirty="0" smtClean="0"/>
              <a:t>Sensitive to organizational culture and background</a:t>
            </a:r>
          </a:p>
          <a:p>
            <a:pPr>
              <a:buNone/>
            </a:pPr>
            <a:r>
              <a:rPr lang="en-GB" dirty="0" smtClean="0"/>
              <a:t>  - Community size</a:t>
            </a:r>
          </a:p>
          <a:p>
            <a:pPr>
              <a:buNone/>
            </a:pPr>
            <a:r>
              <a:rPr lang="en-GB" dirty="0" smtClean="0"/>
              <a:t>- Strategy: stakeholders, management committees </a:t>
            </a:r>
          </a:p>
          <a:p>
            <a:pPr>
              <a:buFontTx/>
              <a:buChar char="•"/>
            </a:pPr>
            <a:r>
              <a:rPr lang="en-US" dirty="0" smtClean="0"/>
              <a:t> </a:t>
            </a:r>
            <a:r>
              <a:rPr lang="en-GB" b="1" dirty="0" smtClean="0"/>
              <a:t>Copyright</a:t>
            </a:r>
          </a:p>
          <a:p>
            <a:pPr>
              <a:buNone/>
            </a:pPr>
            <a:r>
              <a:rPr lang="en-GB" dirty="0" smtClean="0"/>
              <a:t> - Concern of researchers, Legal department</a:t>
            </a:r>
          </a:p>
          <a:p>
            <a:pPr>
              <a:buFontTx/>
              <a:buChar char="•"/>
            </a:pPr>
            <a:r>
              <a:rPr lang="en-GB" dirty="0" smtClean="0"/>
              <a:t> </a:t>
            </a:r>
            <a:r>
              <a:rPr lang="en-GB" b="1" dirty="0" smtClean="0"/>
              <a:t>Positioning</a:t>
            </a:r>
          </a:p>
          <a:p>
            <a:pPr>
              <a:buNone/>
            </a:pPr>
            <a:r>
              <a:rPr lang="en-GB" dirty="0" smtClean="0"/>
              <a:t>- Library/Institute Website</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Model</a:t>
            </a:r>
            <a:endParaRPr lang="en-IN" dirty="0"/>
          </a:p>
        </p:txBody>
      </p:sp>
      <p:sp>
        <p:nvSpPr>
          <p:cNvPr id="3" name="Content Placeholder 2"/>
          <p:cNvSpPr>
            <a:spLocks noGrp="1"/>
          </p:cNvSpPr>
          <p:nvPr>
            <p:ph idx="1"/>
          </p:nvPr>
        </p:nvSpPr>
        <p:spPr/>
        <p:txBody>
          <a:bodyPr>
            <a:normAutofit/>
          </a:bodyPr>
          <a:lstStyle/>
          <a:p>
            <a:pPr algn="just">
              <a:buNone/>
            </a:pPr>
            <a:r>
              <a:rPr lang="en-IN" dirty="0" smtClean="0"/>
              <a:t>The publisher contribution to the scholarly publishing value chain concentrated on the distribution component: typesetting, printing, marketing, and fulfilment were specialized and expensive tasks that authors and libraries gladly delegated to publishers. With the evolution of digital publishing and networked distribution technologies, the relative value of print production and distribution has declined.</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Scholarly communication in the changing times</a:t>
            </a:r>
            <a:endParaRPr lang="en-IN" dirty="0"/>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Due to the growing dissatisfaction among the academics, librarians regarding the spiraling costs of the print journals and realizing the  limited role of the publishers in the process  of scholarly communication, Open Access Initiatives have come into existence. </a:t>
            </a:r>
          </a:p>
          <a:p>
            <a:pPr algn="just">
              <a:buNone/>
            </a:pPr>
            <a:r>
              <a:rPr lang="en-US" dirty="0" smtClean="0"/>
              <a:t>It is felt that any institution with sufficient intellectual prestige and organizational standing can take up the role of publishers. Institutional Repositories thus have gained prominence in the changing technological environment.</a:t>
            </a:r>
          </a:p>
          <a:p>
            <a:pPr>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77200" cy="1066800"/>
          </a:xfrm>
        </p:spPr>
        <p:txBody>
          <a:bodyPr>
            <a:normAutofit fontScale="90000"/>
          </a:bodyPr>
          <a:lstStyle/>
          <a:p>
            <a:r>
              <a:rPr lang="en-US" dirty="0" smtClean="0"/>
              <a:t>Factors that led to the development of IRs</a:t>
            </a:r>
            <a:endParaRPr lang="en-IN" dirty="0"/>
          </a:p>
        </p:txBody>
      </p:sp>
      <p:sp>
        <p:nvSpPr>
          <p:cNvPr id="3" name="Content Placeholder 2"/>
          <p:cNvSpPr>
            <a:spLocks noGrp="1"/>
          </p:cNvSpPr>
          <p:nvPr>
            <p:ph idx="1"/>
          </p:nvPr>
        </p:nvSpPr>
        <p:spPr>
          <a:xfrm>
            <a:off x="381000" y="1143000"/>
            <a:ext cx="8382000" cy="5181600"/>
          </a:xfrm>
        </p:spPr>
        <p:txBody>
          <a:bodyPr>
            <a:normAutofit fontScale="70000" lnSpcReduction="20000"/>
          </a:bodyPr>
          <a:lstStyle/>
          <a:p>
            <a:pPr algn="just">
              <a:buNone/>
            </a:pPr>
            <a:r>
              <a:rPr lang="en-IN" dirty="0" smtClean="0"/>
              <a:t>Several coinciding factors are forcing change in the structure of scholarly journal publishing:</a:t>
            </a:r>
          </a:p>
          <a:p>
            <a:pPr algn="just"/>
            <a:r>
              <a:rPr lang="en-IN" dirty="0" smtClean="0"/>
              <a:t> Technological change, in the form of digital publishing technologies and ubiquitous networking, has driven the demand for broader access to research and for more robust digital presentation.</a:t>
            </a:r>
          </a:p>
          <a:p>
            <a:pPr algn="just"/>
            <a:r>
              <a:rPr lang="en-IN" dirty="0" smtClean="0"/>
              <a:t>Significant increases in the overall volume of research, especially in the sciences, has strained the capacity of the print publishing model and exacerbated user dissatisfaction with the latency inherent in print publication.</a:t>
            </a:r>
          </a:p>
          <a:p>
            <a:pPr algn="just"/>
            <a:r>
              <a:rPr lang="en-IN" dirty="0" smtClean="0"/>
              <a:t> Increasing dissatisfaction, especially on the part of librarians, with traditional print and electronic journal price and market models—models that have become less  relevant and more difficult to sustain in a period of rapidly escalating prices and relatively flat library budgets.</a:t>
            </a:r>
          </a:p>
          <a:p>
            <a:pPr algn="just"/>
            <a:r>
              <a:rPr lang="en-IN" dirty="0" smtClean="0"/>
              <a:t>Increasing uncertainty over who will handle the preservation archiving of digital scholarly research material.</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Repositories – definitions</a:t>
            </a:r>
            <a:endParaRPr lang="en-IN" dirty="0"/>
          </a:p>
        </p:txBody>
      </p:sp>
      <p:sp>
        <p:nvSpPr>
          <p:cNvPr id="3" name="Content Placeholder 2"/>
          <p:cNvSpPr>
            <a:spLocks noGrp="1"/>
          </p:cNvSpPr>
          <p:nvPr>
            <p:ph idx="1"/>
          </p:nvPr>
        </p:nvSpPr>
        <p:spPr>
          <a:xfrm>
            <a:off x="381000" y="1371600"/>
            <a:ext cx="8305800" cy="4754563"/>
          </a:xfrm>
        </p:spPr>
        <p:txBody>
          <a:bodyPr>
            <a:normAutofit fontScale="70000" lnSpcReduction="20000"/>
          </a:bodyPr>
          <a:lstStyle/>
          <a:p>
            <a:pPr algn="just">
              <a:lnSpc>
                <a:spcPct val="120000"/>
              </a:lnSpc>
            </a:pPr>
            <a:r>
              <a:rPr lang="en-US" sz="3400" dirty="0" smtClean="0">
                <a:latin typeface="Times New Roman" pitchFamily="18" charset="0"/>
                <a:cs typeface="Times New Roman" pitchFamily="18" charset="0"/>
              </a:rPr>
              <a:t>An Institutional repository is an Organization based set of services which the organization offers to the members of its community for the management and dissemination of digital materials created by the institution and its community members. It is most essentially an organizational commitment to the stewardship of these digital materials, including long-term preservation, where appropriate, as well as organization and access or distribution” (Clifford Lynch 2003)</a:t>
            </a:r>
          </a:p>
          <a:p>
            <a:pPr algn="just">
              <a:lnSpc>
                <a:spcPct val="80000"/>
              </a:lnSpc>
            </a:pPr>
            <a:endParaRPr lang="en-US" dirty="0" smtClean="0"/>
          </a:p>
          <a:p>
            <a:pPr algn="just">
              <a:lnSpc>
                <a:spcPct val="120000"/>
              </a:lnSpc>
            </a:pPr>
            <a:r>
              <a:rPr lang="en-US" sz="3400" dirty="0" smtClean="0">
                <a:latin typeface="Times New Roman" pitchFamily="18" charset="0"/>
                <a:cs typeface="Times New Roman" pitchFamily="18" charset="0"/>
              </a:rPr>
              <a:t>“Digital archives of intellectual products created by the faculty, staff and students of an institution or group of institutions accessible to end users both within and outside the institution.”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IRs</a:t>
            </a:r>
            <a:endParaRPr lang="en-IN" dirty="0"/>
          </a:p>
        </p:txBody>
      </p:sp>
      <p:sp>
        <p:nvSpPr>
          <p:cNvPr id="3" name="Content Placeholder 2"/>
          <p:cNvSpPr>
            <a:spLocks noGrp="1"/>
          </p:cNvSpPr>
          <p:nvPr>
            <p:ph idx="1"/>
          </p:nvPr>
        </p:nvSpPr>
        <p:spPr/>
        <p:txBody>
          <a:bodyPr/>
          <a:lstStyle/>
          <a:p>
            <a:pPr>
              <a:buNone/>
            </a:pPr>
            <a:r>
              <a:rPr lang="en-US" dirty="0" smtClean="0"/>
              <a:t>Crow (2003) and Johnson (2002) have identified four charateristics of IR. They are - </a:t>
            </a:r>
          </a:p>
          <a:p>
            <a:r>
              <a:rPr lang="en-US" dirty="0" smtClean="0"/>
              <a:t>Institutionally based</a:t>
            </a:r>
          </a:p>
          <a:p>
            <a:r>
              <a:rPr lang="en-US" dirty="0" smtClean="0"/>
              <a:t>Scholarly material in digital formats</a:t>
            </a:r>
          </a:p>
          <a:p>
            <a:r>
              <a:rPr lang="en-US" dirty="0" smtClean="0"/>
              <a:t>Cumulative and perpetual</a:t>
            </a:r>
          </a:p>
          <a:p>
            <a:r>
              <a:rPr lang="en-US" dirty="0" smtClean="0"/>
              <a:t>Open and interoperable</a:t>
            </a:r>
          </a:p>
          <a:p>
            <a:pPr>
              <a:buNone/>
            </a:pPr>
            <a:r>
              <a:rPr lang="en-US" dirty="0" smtClean="0"/>
              <a:t>But not necessarily be free!</a:t>
            </a:r>
          </a:p>
          <a:p>
            <a:pPr>
              <a:buNone/>
            </a:pP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1872</Words>
  <Application>Microsoft Office PowerPoint</Application>
  <PresentationFormat>On-screen Show (4:3)</PresentationFormat>
  <Paragraphs>248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Institutional Repositories</vt:lpstr>
      <vt:lpstr>INTRODUCTION</vt:lpstr>
      <vt:lpstr>SCHOLARLY COMMUNICATION</vt:lpstr>
      <vt:lpstr>Traditional Publishing Model</vt:lpstr>
      <vt:lpstr>Traditional Model</vt:lpstr>
      <vt:lpstr>Scholarly communication in the changing times</vt:lpstr>
      <vt:lpstr>Factors that led to the development of IRs</vt:lpstr>
      <vt:lpstr>Institutional Repositories – definitions</vt:lpstr>
      <vt:lpstr>CHARACTERISTICS OF IRs</vt:lpstr>
      <vt:lpstr>CHARACTERISITICS OF IR – INSTITUTIONAL </vt:lpstr>
      <vt:lpstr>CHARACTERISTICS OF IR</vt:lpstr>
      <vt:lpstr>CHARACTERISTICS OF IR</vt:lpstr>
      <vt:lpstr>Characteristics of IR</vt:lpstr>
      <vt:lpstr>Why Institutional Repositories?</vt:lpstr>
      <vt:lpstr>WHY INSTITUTIONAL REPOSITORIES</vt:lpstr>
      <vt:lpstr>WHY INSTITUTIONAL REPOSITORIES</vt:lpstr>
      <vt:lpstr>WHY INSTITUTIONAL REPOSITORIES</vt:lpstr>
      <vt:lpstr> Examples of IR : Univ. of California eScholarship Repository : http://escholarship.org/ </vt:lpstr>
      <vt:lpstr> Examples of IR : Project SHERPA – UK http://www.sherpa.ac.uk/ </vt:lpstr>
      <vt:lpstr> Examples of IR : Cornell Industrial and Labor Relations School  http://digitalcommons.ilr.cornell.edu/</vt:lpstr>
      <vt:lpstr>Examples of IR :University of Massachusets http://scholarworks.umass.edu/ </vt:lpstr>
      <vt:lpstr>Digital Commons at University of Maryland Law: http://digitalcommons.law.umaryland.edu/ </vt:lpstr>
      <vt:lpstr>Scientific Research in India </vt:lpstr>
      <vt:lpstr>INSTITUTIONAL REPOSITORIES:INDIAN SCENARIO</vt:lpstr>
      <vt:lpstr>Slide 25</vt:lpstr>
      <vt:lpstr>Slide 26</vt:lpstr>
      <vt:lpstr>Slide 27</vt:lpstr>
      <vt:lpstr>Slide 28</vt:lpstr>
      <vt:lpstr>Slide 29</vt:lpstr>
      <vt:lpstr>Slide 30</vt:lpstr>
      <vt:lpstr>Slide 31</vt:lpstr>
      <vt:lpstr>Directories of Open Access Repositories </vt:lpstr>
      <vt:lpstr>Slide 33</vt:lpstr>
      <vt:lpstr>Slide 34</vt:lpstr>
      <vt:lpstr>Slide 35</vt:lpstr>
      <vt:lpstr>How does IR work</vt:lpstr>
      <vt:lpstr>IR Technology</vt:lpstr>
      <vt:lpstr>OAI-PMH harvesting protocol</vt:lpstr>
      <vt:lpstr>IR: Core Issues</vt:lpstr>
      <vt:lpstr>Policy Decisions</vt:lpstr>
      <vt:lpstr>Management and Organizational Issues</vt:lpstr>
      <vt:lpstr>Cultural Issues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Repositories</dc:title>
  <dc:creator>Saroja</dc:creator>
  <cp:lastModifiedBy>new user</cp:lastModifiedBy>
  <cp:revision>69</cp:revision>
  <dcterms:created xsi:type="dcterms:W3CDTF">2006-08-16T00:00:00Z</dcterms:created>
  <dcterms:modified xsi:type="dcterms:W3CDTF">2011-11-28T07:06:46Z</dcterms:modified>
</cp:coreProperties>
</file>